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4"/>
  </p:handoutMasterIdLst>
  <p:sldIdLst>
    <p:sldId id="256" r:id="rId2"/>
    <p:sldId id="258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4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海村　千江子" initials="海村　千江子" lastIdx="0" clrIdx="0">
    <p:extLst>
      <p:ext uri="{19B8F6BF-5375-455C-9EA6-DF929625EA0E}">
        <p15:presenceInfo xmlns:p15="http://schemas.microsoft.com/office/powerpoint/2012/main" userId="S-1-5-21-2009790045-444529735-720906280-11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66FFFF"/>
    <a:srgbClr val="FF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55" d="100"/>
          <a:sy n="55" d="100"/>
        </p:scale>
        <p:origin x="1824" y="36"/>
      </p:cViewPr>
      <p:guideLst>
        <p:guide orient="horz" pos="594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handoutMasters/handoutMaster1.xml" Type="http://schemas.openxmlformats.org/officeDocument/2006/relationships/handoutMaster"/><Relationship Id="rId5" Target="commentAuthors.xml" Type="http://schemas.openxmlformats.org/officeDocument/2006/relationships/commentAuthors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6220EC2-5DCB-46F6-B220-0C3AF25540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CDAAB4-026A-431F-8B4D-063B501F85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5EB88ED7-505D-45BE-8511-AC87006B7EA4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9F43211-739A-4EE1-AFE8-9DFEFE044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6FA579-7AF0-4509-9493-AE462E1B48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8553301B-DF7C-440B-ABEC-9B0901F13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149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51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2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62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54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09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01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93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6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3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63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01630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22DC-DC85-4AFC-92B2-88693E81BFE9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B106B-B6A7-4DAC-A5AA-92BEA389E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54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7.jpeg" Type="http://schemas.openxmlformats.org/officeDocument/2006/relationships/image"/><Relationship Id="rId3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C6FD2E3-B214-4CBB-89B2-88F8CEFFB57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7690" y="275997"/>
            <a:ext cx="2472335" cy="282949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CCD1A31-ECE9-475F-B24D-5C75102CE87F}"/>
              </a:ext>
            </a:extLst>
          </p:cNvPr>
          <p:cNvSpPr txBox="1"/>
          <p:nvPr/>
        </p:nvSpPr>
        <p:spPr>
          <a:xfrm>
            <a:off x="3934572" y="1528031"/>
            <a:ext cx="27155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</a:rPr>
              <a:t>宅食（お子さま　姓）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9F279D2-209F-44A5-AF80-995B272C0DC6}"/>
              </a:ext>
            </a:extLst>
          </p:cNvPr>
          <p:cNvSpPr txBox="1"/>
          <p:nvPr/>
        </p:nvSpPr>
        <p:spPr>
          <a:xfrm>
            <a:off x="3944678" y="1774743"/>
            <a:ext cx="2718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</a:rPr>
              <a:t>太郎（お子さま　名）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12FC87-F762-4583-B4DF-BBCDFFCAF027}"/>
              </a:ext>
            </a:extLst>
          </p:cNvPr>
          <p:cNvSpPr txBox="1"/>
          <p:nvPr/>
        </p:nvSpPr>
        <p:spPr>
          <a:xfrm>
            <a:off x="3944679" y="2212815"/>
            <a:ext cx="31794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solidFill>
                  <a:srgbClr val="FF0000"/>
                </a:solidFill>
              </a:rPr>
              <a:t>タクショク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4405F57-6963-4ACE-963B-4C94D412B8F1}"/>
              </a:ext>
            </a:extLst>
          </p:cNvPr>
          <p:cNvSpPr txBox="1"/>
          <p:nvPr/>
        </p:nvSpPr>
        <p:spPr>
          <a:xfrm>
            <a:off x="3973779" y="2467223"/>
            <a:ext cx="31794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</a:rPr>
              <a:t>タロウ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2F0C5C-3E06-48C8-A17B-587252E461DD}"/>
              </a:ext>
            </a:extLst>
          </p:cNvPr>
          <p:cNvSpPr txBox="1"/>
          <p:nvPr/>
        </p:nvSpPr>
        <p:spPr>
          <a:xfrm>
            <a:off x="3882356" y="2823902"/>
            <a:ext cx="54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highlight>
                  <a:srgbClr val="FFFF00"/>
                </a:highlight>
              </a:rPr>
              <a:t>000</a:t>
            </a:r>
            <a:endParaRPr kumimoji="1" lang="ja-JP" altLang="en-US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FE1E422-D545-4909-A52D-0950F1EB6473}"/>
              </a:ext>
            </a:extLst>
          </p:cNvPr>
          <p:cNvSpPr txBox="1"/>
          <p:nvPr/>
        </p:nvSpPr>
        <p:spPr>
          <a:xfrm>
            <a:off x="4692440" y="2801812"/>
            <a:ext cx="72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highlight>
                  <a:srgbClr val="FFFF00"/>
                </a:highlight>
              </a:rPr>
              <a:t>0000</a:t>
            </a:r>
            <a:endParaRPr kumimoji="1" lang="ja-JP" altLang="en-US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E196B5A-4FC1-4A2B-848D-C55BF4783987}"/>
              </a:ext>
            </a:extLst>
          </p:cNvPr>
          <p:cNvSpPr txBox="1"/>
          <p:nvPr/>
        </p:nvSpPr>
        <p:spPr>
          <a:xfrm>
            <a:off x="5257236" y="2866666"/>
            <a:ext cx="14800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000" b="1" dirty="0">
                <a:solidFill>
                  <a:srgbClr val="FF0000"/>
                </a:solidFill>
              </a:rPr>
              <a:t>ワタミ専用施設番号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B9C2919B-E932-42DC-9330-05025E0D7BF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6404" y="5653267"/>
            <a:ext cx="2628999" cy="3215310"/>
          </a:xfrm>
          <a:prstGeom prst="rect">
            <a:avLst/>
          </a:prstGeom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840B68C4-1526-472B-B7E1-F216636A5A2C}"/>
              </a:ext>
            </a:extLst>
          </p:cNvPr>
          <p:cNvSpPr/>
          <p:nvPr/>
        </p:nvSpPr>
        <p:spPr>
          <a:xfrm>
            <a:off x="4026180" y="6331517"/>
            <a:ext cx="296438" cy="27203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645A922-099B-47B8-8A6C-AA2095124453}"/>
              </a:ext>
            </a:extLst>
          </p:cNvPr>
          <p:cNvSpPr txBox="1"/>
          <p:nvPr/>
        </p:nvSpPr>
        <p:spPr>
          <a:xfrm>
            <a:off x="4299916" y="7148366"/>
            <a:ext cx="24831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</a:rPr>
              <a:t>保護者さま・姓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9357627-B06E-4D18-A98F-86883B46B790}"/>
              </a:ext>
            </a:extLst>
          </p:cNvPr>
          <p:cNvSpPr txBox="1"/>
          <p:nvPr/>
        </p:nvSpPr>
        <p:spPr>
          <a:xfrm>
            <a:off x="4299916" y="7489883"/>
            <a:ext cx="26289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</a:rPr>
              <a:t>保護者さま・名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7058F9C-2B3F-45ED-B7C7-B73EFBA2D73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6403" y="3155675"/>
            <a:ext cx="2397232" cy="2397232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76C6FC-41BB-42AD-96BF-6D33418975AE}"/>
              </a:ext>
            </a:extLst>
          </p:cNvPr>
          <p:cNvSpPr/>
          <p:nvPr/>
        </p:nvSpPr>
        <p:spPr>
          <a:xfrm>
            <a:off x="3934573" y="4194940"/>
            <a:ext cx="607859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東京都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3998E9-9F12-490F-ABA2-7EB1BE7F773A}"/>
              </a:ext>
            </a:extLst>
          </p:cNvPr>
          <p:cNvSpPr/>
          <p:nvPr/>
        </p:nvSpPr>
        <p:spPr>
          <a:xfrm>
            <a:off x="3959237" y="4644108"/>
            <a:ext cx="1415772" cy="276999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学校・施設名　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B84B407-968D-4DFF-8FEA-1B0DE9FE2A24}"/>
              </a:ext>
            </a:extLst>
          </p:cNvPr>
          <p:cNvSpPr/>
          <p:nvPr/>
        </p:nvSpPr>
        <p:spPr>
          <a:xfrm>
            <a:off x="5693925" y="4659498"/>
            <a:ext cx="93968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←自動入力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1A7013A9-66A6-6389-B35B-473E00C50747}"/>
              </a:ext>
            </a:extLst>
          </p:cNvPr>
          <p:cNvGrpSpPr/>
          <p:nvPr/>
        </p:nvGrpSpPr>
        <p:grpSpPr>
          <a:xfrm>
            <a:off x="244641" y="739629"/>
            <a:ext cx="3317997" cy="7753110"/>
            <a:chOff x="6613273" y="69135"/>
            <a:chExt cx="3317997" cy="8264236"/>
          </a:xfrm>
        </p:grpSpPr>
        <p:sp>
          <p:nvSpPr>
            <p:cNvPr id="30" name="矢印: 五方向 29">
              <a:extLst>
                <a:ext uri="{FF2B5EF4-FFF2-40B4-BE49-F238E27FC236}">
                  <a16:creationId xmlns:a16="http://schemas.microsoft.com/office/drawing/2014/main" id="{2B1E9C57-4B14-9FB9-8146-F48E2A4A5C5D}"/>
                </a:ext>
              </a:extLst>
            </p:cNvPr>
            <p:cNvSpPr/>
            <p:nvPr/>
          </p:nvSpPr>
          <p:spPr>
            <a:xfrm rot="5400000">
              <a:off x="4141560" y="2543777"/>
              <a:ext cx="8261307" cy="3317882"/>
            </a:xfrm>
            <a:prstGeom prst="homePlate">
              <a:avLst>
                <a:gd name="adj" fmla="val 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　</a:t>
              </a:r>
            </a:p>
          </p:txBody>
        </p:sp>
        <p:sp>
          <p:nvSpPr>
            <p:cNvPr id="31" name="矢印: 五方向 30">
              <a:extLst>
                <a:ext uri="{FF2B5EF4-FFF2-40B4-BE49-F238E27FC236}">
                  <a16:creationId xmlns:a16="http://schemas.microsoft.com/office/drawing/2014/main" id="{17C0C35B-B7F0-1A8F-1140-6B9AE47C834C}"/>
                </a:ext>
              </a:extLst>
            </p:cNvPr>
            <p:cNvSpPr/>
            <p:nvPr/>
          </p:nvSpPr>
          <p:spPr>
            <a:xfrm rot="5400000">
              <a:off x="5710631" y="974707"/>
              <a:ext cx="5123165" cy="3317882"/>
            </a:xfrm>
            <a:prstGeom prst="homePlate">
              <a:avLst>
                <a:gd name="adj" fmla="val 19523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　</a:t>
              </a:r>
            </a:p>
          </p:txBody>
        </p:sp>
        <p:sp>
          <p:nvSpPr>
            <p:cNvPr id="32" name="矢印: 五方向 31">
              <a:extLst>
                <a:ext uri="{FF2B5EF4-FFF2-40B4-BE49-F238E27FC236}">
                  <a16:creationId xmlns:a16="http://schemas.microsoft.com/office/drawing/2014/main" id="{E4B205C6-9E45-D60A-5397-C958679FF2B8}"/>
                </a:ext>
              </a:extLst>
            </p:cNvPr>
            <p:cNvSpPr/>
            <p:nvPr/>
          </p:nvSpPr>
          <p:spPr>
            <a:xfrm rot="5400000">
              <a:off x="8015534" y="-1333011"/>
              <a:ext cx="513589" cy="3317882"/>
            </a:xfrm>
            <a:prstGeom prst="homePlate">
              <a:avLst>
                <a:gd name="adj" fmla="val 42924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B6207996-0EEA-39E4-B491-6CD2A92E0BA0}"/>
              </a:ext>
            </a:extLst>
          </p:cNvPr>
          <p:cNvGrpSpPr/>
          <p:nvPr/>
        </p:nvGrpSpPr>
        <p:grpSpPr>
          <a:xfrm>
            <a:off x="140799" y="754797"/>
            <a:ext cx="3693432" cy="7713800"/>
            <a:chOff x="6610067" y="488964"/>
            <a:chExt cx="3693432" cy="7713800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B97ED34-6C44-4F1E-9B5B-C7D83E0AD0FD}"/>
                </a:ext>
              </a:extLst>
            </p:cNvPr>
            <p:cNvSpPr txBox="1"/>
            <p:nvPr/>
          </p:nvSpPr>
          <p:spPr>
            <a:xfrm>
              <a:off x="6610067" y="830628"/>
              <a:ext cx="3436544" cy="42165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ネット会員登録</a:t>
              </a:r>
              <a:r>
                <a:rPr kumimoji="1" lang="en-US" altLang="ja-JP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①</a:t>
              </a:r>
              <a:r>
                <a:rPr kumimoji="1" lang="ja-JP" altLang="en-US" sz="14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お届け先の情報</a:t>
              </a: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を入力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姓：お子様の姓　を入力</a:t>
              </a:r>
              <a:endPara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名：お子様の名　を入力</a:t>
              </a:r>
              <a:endPara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4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郵便番号</a:t>
              </a: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ja-JP" altLang="en-US" sz="1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ワタミ専用施設番号</a:t>
              </a:r>
              <a:endPara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</a:t>
              </a:r>
              <a:r>
                <a:rPr kumimoji="1" lang="en-US" altLang="ja-JP" sz="1400" b="1" dirty="0">
                  <a:highlight>
                    <a:srgbClr val="FFFF00"/>
                  </a:highlight>
                  <a:latin typeface="メイリオ" panose="020B0604030504040204" pitchFamily="50" charset="-128"/>
                  <a:ea typeface="メイリオ" panose="020B0604030504040204" pitchFamily="50" charset="-128"/>
                </a:rPr>
                <a:t>『</a:t>
              </a:r>
              <a:r>
                <a:rPr kumimoji="1" lang="ja-JP" altLang="en-US" sz="1400" b="1" dirty="0">
                  <a:highlight>
                    <a:srgbClr val="FFFF00"/>
                  </a:highlight>
                  <a:latin typeface="メイリオ" panose="020B0604030504040204" pitchFamily="50" charset="-128"/>
                  <a:ea typeface="メイリオ" panose="020B0604030504040204" pitchFamily="50" charset="-128"/>
                </a:rPr>
                <a:t>●●●</a:t>
              </a:r>
              <a:r>
                <a:rPr kumimoji="1" lang="en-US" altLang="ja-JP" sz="1400" b="1" dirty="0">
                  <a:highlight>
                    <a:srgbClr val="FFFF00"/>
                  </a:highlight>
                  <a:latin typeface="メイリオ" panose="020B0604030504040204" pitchFamily="50" charset="-128"/>
                  <a:ea typeface="メイリオ" panose="020B0604030504040204" pitchFamily="50" charset="-128"/>
                </a:rPr>
                <a:t>-</a:t>
              </a:r>
              <a:r>
                <a:rPr kumimoji="1" lang="ja-JP" altLang="en-US" sz="1400" b="1" dirty="0">
                  <a:highlight>
                    <a:srgbClr val="FFFF00"/>
                  </a:highlight>
                  <a:latin typeface="メイリオ" panose="020B0604030504040204" pitchFamily="50" charset="-128"/>
                  <a:ea typeface="メイリオ" panose="020B0604030504040204" pitchFamily="50" charset="-128"/>
                </a:rPr>
                <a:t>●●●●</a:t>
              </a:r>
              <a:r>
                <a:rPr kumimoji="1" lang="en-US" altLang="ja-JP" sz="1400" b="1" dirty="0">
                  <a:highlight>
                    <a:srgbClr val="FFFF00"/>
                  </a:highlight>
                  <a:latin typeface="メイリオ" panose="020B0604030504040204" pitchFamily="50" charset="-128"/>
                  <a:ea typeface="メイリオ" panose="020B0604030504040204" pitchFamily="50" charset="-128"/>
                </a:rPr>
                <a:t>』</a:t>
              </a: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を入力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住所：自動入力ボタンを押す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番地：　学割</a:t>
              </a: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と入力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</a:t>
              </a: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電話番号：保護者さまの携帯番号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生年月日：お子さまのお誕生日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性別：お子さまの性別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3156A07A-7B79-48B7-803B-715D397D3F12}"/>
                </a:ext>
              </a:extLst>
            </p:cNvPr>
            <p:cNvSpPr txBox="1"/>
            <p:nvPr/>
          </p:nvSpPr>
          <p:spPr>
            <a:xfrm>
              <a:off x="6673261" y="5309664"/>
              <a:ext cx="3630238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②</a:t>
              </a:r>
              <a:r>
                <a:rPr kumimoji="1" lang="ja-JP" altLang="en-US" sz="1400" b="1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ご注文者さま情報</a:t>
              </a: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を入力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4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4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お届け先とご注文者様情報が別の場合</a:t>
              </a:r>
              <a:r>
                <a:rPr kumimoji="1" lang="en-US" altLang="ja-JP" sz="14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kumimoji="1" lang="ja-JP" altLang="en-US" sz="1400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400" u="sng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必ずチェック</a:t>
              </a:r>
              <a:endParaRPr kumimoji="1" lang="en-US" altLang="ja-JP" sz="1400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400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お名前：保護者さま氏名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住   所：ご自宅の住所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電話番号：保護者さまの携帯番号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お届け先との関係：選択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連絡先の優先順位：ご注文者さま</a:t>
              </a:r>
              <a:endPara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F6C43BF-30C9-11B5-B8AB-79184B22A9E0}"/>
                </a:ext>
              </a:extLst>
            </p:cNvPr>
            <p:cNvSpPr txBox="1"/>
            <p:nvPr/>
          </p:nvSpPr>
          <p:spPr>
            <a:xfrm>
              <a:off x="6661540" y="488964"/>
              <a:ext cx="344973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下記</a:t>
              </a:r>
              <a:r>
                <a:rPr kumimoji="1" lang="ja-JP" altLang="en-US" sz="14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二次元バーコード</a:t>
              </a:r>
              <a:r>
                <a:rPr kumimoji="1"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読み取る</a:t>
              </a:r>
            </a:p>
          </p:txBody>
        </p:sp>
      </p:grp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6891900-A224-2122-0033-D6694CF45915}"/>
              </a:ext>
            </a:extLst>
          </p:cNvPr>
          <p:cNvSpPr/>
          <p:nvPr/>
        </p:nvSpPr>
        <p:spPr>
          <a:xfrm>
            <a:off x="3742740" y="1078885"/>
            <a:ext cx="2920106" cy="4412430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70FEB33B-FFD9-BD7D-15D6-40BA40D79544}"/>
              </a:ext>
            </a:extLst>
          </p:cNvPr>
          <p:cNvSpPr/>
          <p:nvPr/>
        </p:nvSpPr>
        <p:spPr>
          <a:xfrm rot="5400000">
            <a:off x="3442906" y="1028986"/>
            <a:ext cx="621015" cy="377074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CC534EDE-7624-EC97-F222-DC2F54F412A6}"/>
              </a:ext>
            </a:extLst>
          </p:cNvPr>
          <p:cNvSpPr/>
          <p:nvPr/>
        </p:nvSpPr>
        <p:spPr>
          <a:xfrm rot="5400000">
            <a:off x="3445527" y="5593239"/>
            <a:ext cx="621015" cy="377074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B8B7ED2-058E-07B0-5592-D7F6FFEB33CC}"/>
              </a:ext>
            </a:extLst>
          </p:cNvPr>
          <p:cNvSpPr/>
          <p:nvPr/>
        </p:nvSpPr>
        <p:spPr>
          <a:xfrm>
            <a:off x="3745438" y="5601411"/>
            <a:ext cx="2917409" cy="3335843"/>
          </a:xfrm>
          <a:prstGeom prst="rect">
            <a:avLst/>
          </a:prstGeom>
          <a:noFill/>
          <a:ln w="38100">
            <a:solidFill>
              <a:schemeClr val="accent4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A1FE154-6A26-4CDC-9853-E98647C40EC5}"/>
              </a:ext>
            </a:extLst>
          </p:cNvPr>
          <p:cNvSpPr txBox="1"/>
          <p:nvPr/>
        </p:nvSpPr>
        <p:spPr>
          <a:xfrm>
            <a:off x="128466" y="8570799"/>
            <a:ext cx="3487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その他の入力項目については、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登録画面に指示に沿ってご入力ください。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7913263-86A1-4689-AC72-AAAE8864C7CB}"/>
              </a:ext>
            </a:extLst>
          </p:cNvPr>
          <p:cNvSpPr/>
          <p:nvPr/>
        </p:nvSpPr>
        <p:spPr>
          <a:xfrm>
            <a:off x="4051829" y="5022525"/>
            <a:ext cx="543739" cy="307777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学割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B6C2084-86CE-4F1F-987B-BA4384E1AB39}"/>
              </a:ext>
            </a:extLst>
          </p:cNvPr>
          <p:cNvSpPr/>
          <p:nvPr/>
        </p:nvSpPr>
        <p:spPr>
          <a:xfrm>
            <a:off x="5762062" y="5111918"/>
            <a:ext cx="78579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←手入力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9F929B2-1F81-4958-A9DB-21E6729EDB4E}"/>
              </a:ext>
            </a:extLst>
          </p:cNvPr>
          <p:cNvSpPr txBox="1"/>
          <p:nvPr/>
        </p:nvSpPr>
        <p:spPr>
          <a:xfrm>
            <a:off x="451068" y="3573843"/>
            <a:ext cx="295465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900" b="1" dirty="0">
                <a:latin typeface="+mn-ea"/>
              </a:rPr>
              <a:t>※</a:t>
            </a:r>
            <a:r>
              <a:rPr kumimoji="1" lang="ja-JP" altLang="en-US" sz="900" b="1" dirty="0">
                <a:latin typeface="+mn-ea"/>
              </a:rPr>
              <a:t>自動入力された「学校・施設名」が異なる場合は、</a:t>
            </a:r>
            <a:endParaRPr kumimoji="1" lang="en-US" altLang="ja-JP" sz="900" b="1" dirty="0">
              <a:latin typeface="+mn-ea"/>
            </a:endParaRPr>
          </a:p>
          <a:p>
            <a:r>
              <a:rPr kumimoji="1" lang="ja-JP" altLang="en-US" sz="900" b="1" dirty="0">
                <a:latin typeface="+mn-ea"/>
              </a:rPr>
              <a:t>施設番号に間違いがないかご確認ください</a:t>
            </a: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D469DC33-6D06-4843-9111-FD672756BCB0}"/>
              </a:ext>
            </a:extLst>
          </p:cNvPr>
          <p:cNvCxnSpPr>
            <a:cxnSpLocks/>
          </p:cNvCxnSpPr>
          <p:nvPr/>
        </p:nvCxnSpPr>
        <p:spPr>
          <a:xfrm>
            <a:off x="3422877" y="3748499"/>
            <a:ext cx="536360" cy="9878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6B62185-1D9A-42CE-9DF5-820795AF7598}"/>
              </a:ext>
            </a:extLst>
          </p:cNvPr>
          <p:cNvCxnSpPr>
            <a:cxnSpLocks/>
          </p:cNvCxnSpPr>
          <p:nvPr/>
        </p:nvCxnSpPr>
        <p:spPr>
          <a:xfrm>
            <a:off x="2831822" y="6167907"/>
            <a:ext cx="1194359" cy="2675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6DB59BE-70BD-4354-B315-54E01A7797E2}"/>
              </a:ext>
            </a:extLst>
          </p:cNvPr>
          <p:cNvSpPr txBox="1"/>
          <p:nvPr/>
        </p:nvSpPr>
        <p:spPr>
          <a:xfrm>
            <a:off x="140800" y="65785"/>
            <a:ext cx="340490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★ご注文の手引き</a:t>
            </a:r>
            <a:endParaRPr kumimoji="1"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ご利用手順</a:t>
            </a:r>
            <a:r>
              <a:rPr kumimoji="1" lang="en-US" altLang="ja-JP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256C31D-965D-4F21-8609-A8E483FCE379}"/>
              </a:ext>
            </a:extLst>
          </p:cNvPr>
          <p:cNvSpPr txBox="1"/>
          <p:nvPr/>
        </p:nvSpPr>
        <p:spPr>
          <a:xfrm>
            <a:off x="133003" y="9122444"/>
            <a:ext cx="5560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会員登録情報は、マイページにていつでもご確認・ご変更いただけます。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ご利用施設が変更となった場合は、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ワタミ専用施設番号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をご確認の上、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マイページよりご変更ください。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E5FCDFF7-3260-4517-9EEF-590C26E78E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9929" y="8937254"/>
            <a:ext cx="839736" cy="52322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0A38543-FC7C-4C56-875C-FDB79B6C8D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155" y="1244369"/>
            <a:ext cx="983451" cy="983451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0379DD97-48AD-4409-90C9-97BF6F534CE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609" y="9013496"/>
            <a:ext cx="851997" cy="85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67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14023291-E0FC-4A08-88B9-D6BEEDA5AB1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6271" y="5504008"/>
            <a:ext cx="2613879" cy="386194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E81F59D-13F4-4B13-91A3-5A0DCFA8AE90}"/>
              </a:ext>
            </a:extLst>
          </p:cNvPr>
          <p:cNvSpPr txBox="1"/>
          <p:nvPr/>
        </p:nvSpPr>
        <p:spPr>
          <a:xfrm>
            <a:off x="78240" y="381001"/>
            <a:ext cx="2725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注文入力後の流れ</a:t>
            </a:r>
            <a:r>
              <a:rPr kumimoji="1" lang="en-US" altLang="ja-JP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ja-JP" altLang="en-US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84CED2-2B42-7DB6-C503-E0CE790A101F}"/>
              </a:ext>
            </a:extLst>
          </p:cNvPr>
          <p:cNvSpPr/>
          <p:nvPr/>
        </p:nvSpPr>
        <p:spPr>
          <a:xfrm>
            <a:off x="3745437" y="713159"/>
            <a:ext cx="2694712" cy="4451708"/>
          </a:xfrm>
          <a:prstGeom prst="rect">
            <a:avLst/>
          </a:prstGeom>
          <a:noFill/>
          <a:ln w="38100"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B243D93-F395-48A1-FDBE-887DA377BACB}"/>
              </a:ext>
            </a:extLst>
          </p:cNvPr>
          <p:cNvSpPr/>
          <p:nvPr/>
        </p:nvSpPr>
        <p:spPr>
          <a:xfrm>
            <a:off x="3745438" y="5367307"/>
            <a:ext cx="2694712" cy="3998646"/>
          </a:xfrm>
          <a:prstGeom prst="rect">
            <a:avLst/>
          </a:prstGeom>
          <a:noFill/>
          <a:ln w="38100">
            <a:solidFill>
              <a:schemeClr val="accent4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FAC7B7D-D03F-1EAE-8AEE-E63AE2BF3AE4}"/>
              </a:ext>
            </a:extLst>
          </p:cNvPr>
          <p:cNvGrpSpPr/>
          <p:nvPr/>
        </p:nvGrpSpPr>
        <p:grpSpPr>
          <a:xfrm>
            <a:off x="219497" y="679705"/>
            <a:ext cx="3317883" cy="5229156"/>
            <a:chOff x="6613272" y="72064"/>
            <a:chExt cx="3317883" cy="8261307"/>
          </a:xfrm>
        </p:grpSpPr>
        <p:sp>
          <p:nvSpPr>
            <p:cNvPr id="21" name="矢印: 五方向 20">
              <a:extLst>
                <a:ext uri="{FF2B5EF4-FFF2-40B4-BE49-F238E27FC236}">
                  <a16:creationId xmlns:a16="http://schemas.microsoft.com/office/drawing/2014/main" id="{30220984-88B3-90B1-9D31-9AB7CF11D142}"/>
                </a:ext>
              </a:extLst>
            </p:cNvPr>
            <p:cNvSpPr/>
            <p:nvPr/>
          </p:nvSpPr>
          <p:spPr>
            <a:xfrm rot="5400000">
              <a:off x="4141560" y="2543777"/>
              <a:ext cx="8261307" cy="3317882"/>
            </a:xfrm>
            <a:prstGeom prst="homePlate">
              <a:avLst>
                <a:gd name="adj" fmla="val 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　</a:t>
              </a:r>
            </a:p>
          </p:txBody>
        </p:sp>
        <p:sp>
          <p:nvSpPr>
            <p:cNvPr id="22" name="矢印: 五方向 21">
              <a:extLst>
                <a:ext uri="{FF2B5EF4-FFF2-40B4-BE49-F238E27FC236}">
                  <a16:creationId xmlns:a16="http://schemas.microsoft.com/office/drawing/2014/main" id="{A63D26DA-4063-ADC7-45EE-8CE2301D020A}"/>
                </a:ext>
              </a:extLst>
            </p:cNvPr>
            <p:cNvSpPr/>
            <p:nvPr/>
          </p:nvSpPr>
          <p:spPr>
            <a:xfrm rot="5400000">
              <a:off x="5478380" y="1206962"/>
              <a:ext cx="5587666" cy="3317882"/>
            </a:xfrm>
            <a:prstGeom prst="homePlate">
              <a:avLst>
                <a:gd name="adj" fmla="val 8680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/>
                <a:t>　</a:t>
              </a: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ECE347-0F10-28E9-4365-8ECD411DDAFA}"/>
              </a:ext>
            </a:extLst>
          </p:cNvPr>
          <p:cNvSpPr txBox="1"/>
          <p:nvPr/>
        </p:nvSpPr>
        <p:spPr>
          <a:xfrm>
            <a:off x="249008" y="687192"/>
            <a:ext cx="331788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①お支払方法を選択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「クレジットカード」を選択</a:t>
            </a:r>
            <a:endParaRPr kumimoji="1"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「現金」でのお支払いはできません。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②ご確認事項を入力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・注文のきっかけ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⇒プルダウンメニューより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「</a:t>
            </a:r>
            <a:r>
              <a:rPr kumimoji="1"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17.</a:t>
            </a:r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」をお選びください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・ご希望</a:t>
            </a:r>
            <a:r>
              <a:rPr kumimoji="1" lang="ja-JP" altLang="en-US" sz="1400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記入欄</a:t>
            </a:r>
            <a:endParaRPr kumimoji="1" lang="en-US" altLang="ja-JP" sz="1400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⇒ご兄弟姉妹で注文の際は、兄弟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　姉妹の名前を記入してください。</a:t>
            </a: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⇒ご兄弟姉妹で異なった商品を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　ご注文の場合、それぞれの</a:t>
            </a:r>
            <a:r>
              <a:rPr lang="ja-JP" altLang="en-US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お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　名前と商品名を入力してく</a:t>
            </a:r>
            <a:r>
              <a:rPr lang="ja-JP" altLang="en-US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だ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　さい。</a:t>
            </a:r>
          </a:p>
          <a:p>
            <a:r>
              <a:rPr lang="ja-JP" altLang="en-US" sz="1400" b="1" dirty="0"/>
              <a:t>　　　例</a:t>
            </a:r>
            <a:r>
              <a:rPr lang="ja-JP" altLang="en-US" sz="1400" dirty="0"/>
              <a:t>：・</a:t>
            </a:r>
            <a:r>
              <a:rPr lang="ja-JP" altLang="en-US" sz="1400" b="1" dirty="0"/>
              <a:t>太郎：まごころ御膳</a:t>
            </a:r>
            <a:endParaRPr lang="en-US" altLang="ja-JP" sz="1400" b="1" dirty="0"/>
          </a:p>
          <a:p>
            <a:r>
              <a:rPr lang="ja-JP" altLang="en-US" sz="1400" b="1" dirty="0"/>
              <a:t>　　　　　　次郎：まごころ手鞠</a:t>
            </a:r>
            <a:endParaRPr lang="en-US" altLang="ja-JP" sz="1400" b="1" dirty="0"/>
          </a:p>
          <a:p>
            <a:endParaRPr lang="en-US" altLang="ja-JP" sz="1400" b="1" dirty="0"/>
          </a:p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③クレジット情報の入力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・クレジットカードでのお支払い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の注意事項を確認  ⇒</a:t>
            </a:r>
            <a:r>
              <a:rPr kumimoji="1"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チェック</a:t>
            </a:r>
            <a:endParaRPr kumimoji="1"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・クレジット決済画面へ進む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⇒クレジットカード情報の入力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二等辺三角形 24">
            <a:extLst>
              <a:ext uri="{FF2B5EF4-FFF2-40B4-BE49-F238E27FC236}">
                <a16:creationId xmlns:a16="http://schemas.microsoft.com/office/drawing/2014/main" id="{E3038875-EB36-0635-F674-657115A04B4B}"/>
              </a:ext>
            </a:extLst>
          </p:cNvPr>
          <p:cNvSpPr/>
          <p:nvPr/>
        </p:nvSpPr>
        <p:spPr>
          <a:xfrm rot="5400000">
            <a:off x="3403176" y="795571"/>
            <a:ext cx="621015" cy="377074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80255589-1CEE-DEE1-85C0-FA7B06B70F5F}"/>
              </a:ext>
            </a:extLst>
          </p:cNvPr>
          <p:cNvSpPr/>
          <p:nvPr/>
        </p:nvSpPr>
        <p:spPr>
          <a:xfrm rot="5400000">
            <a:off x="3340931" y="5348327"/>
            <a:ext cx="621015" cy="377074"/>
          </a:xfrm>
          <a:prstGeom prst="triangle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A05AB9F6-68D3-4F3D-AF62-F38C9DE08EE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27"/>
          <a:stretch/>
        </p:blipFill>
        <p:spPr>
          <a:xfrm>
            <a:off x="4058465" y="889436"/>
            <a:ext cx="1779818" cy="41717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2BA1104-50DC-47F7-A64B-F1B409669674}"/>
              </a:ext>
            </a:extLst>
          </p:cNvPr>
          <p:cNvSpPr txBox="1"/>
          <p:nvPr/>
        </p:nvSpPr>
        <p:spPr>
          <a:xfrm>
            <a:off x="4183038" y="4179761"/>
            <a:ext cx="1639894" cy="40011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rgbClr val="FF0000"/>
                </a:solidFill>
              </a:rPr>
              <a:t>太郎：まごころ御膳</a:t>
            </a:r>
            <a:endParaRPr kumimoji="1" lang="en-US" altLang="ja-JP" sz="1000" dirty="0">
              <a:solidFill>
                <a:srgbClr val="FF0000"/>
              </a:solidFill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</a:rPr>
              <a:t>次郎：まごころ手鞠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E9C04FA4-4EED-4293-9B24-B0E4EEB46B74}"/>
              </a:ext>
            </a:extLst>
          </p:cNvPr>
          <p:cNvSpPr/>
          <p:nvPr/>
        </p:nvSpPr>
        <p:spPr>
          <a:xfrm>
            <a:off x="208349" y="5931163"/>
            <a:ext cx="3288161" cy="3580904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ご注意・ご確認事項</a:t>
            </a:r>
            <a:r>
              <a:rPr kumimoji="1" lang="en-US" altLang="ja-JP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●必ず「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学割専用ホームページ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」よりご注文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ください。「ワタミの宅食」ホームページ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よりご注文されますと通常価格での購入と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なりますのでご注意ください。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●お届け先情報の郵便番号には学校・施設か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らのお知らせに記載されている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施設番号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入力してください。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●お支払いは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「クレジットカード払い」のみ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受け付けております。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ご注文完了後、リマインドメールがご登録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メールへ配信されますので、ご確認</a:t>
            </a:r>
            <a:r>
              <a:rPr kumimoji="1" lang="ja-JP" altLang="en-US" sz="1200" b="1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い。インターネットよりご注文いただいた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内容は、お客様マイページよりご確認いた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だけます。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お問い合わせは、ワタミ受付センターへ</a:t>
            </a:r>
            <a:endParaRPr kumimoji="1" lang="en-US" altLang="ja-JP" sz="12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ご連絡ください。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FB9FB82-43D5-4C07-B660-24FB7E261A30}"/>
              </a:ext>
            </a:extLst>
          </p:cNvPr>
          <p:cNvSpPr/>
          <p:nvPr/>
        </p:nvSpPr>
        <p:spPr>
          <a:xfrm>
            <a:off x="7088000" y="2787708"/>
            <a:ext cx="587059" cy="1005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2B98810-4C6D-454D-9602-C94750CAA1AD}"/>
              </a:ext>
            </a:extLst>
          </p:cNvPr>
          <p:cNvSpPr txBox="1"/>
          <p:nvPr/>
        </p:nvSpPr>
        <p:spPr>
          <a:xfrm flipH="1">
            <a:off x="4189388" y="3127822"/>
            <a:ext cx="87791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17.</a:t>
            </a:r>
            <a:r>
              <a:rPr kumimoji="1"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19263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607</Words>
  <PresentationFormat>A4 210 x 297 mm</PresentationFormat>
  <Paragraphs>106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