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8" r:id="rId2"/>
    <p:sldId id="257" r:id="rId3"/>
  </p:sldIdLst>
  <p:sldSz cx="7559675" cy="10691813"/>
  <p:notesSz cx="6737350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595959"/>
    <a:srgbClr val="FF5050"/>
    <a:srgbClr val="EF818E"/>
    <a:srgbClr val="E32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 showGuides="1">
      <p:cViewPr>
        <p:scale>
          <a:sx n="66" d="100"/>
          <a:sy n="66" d="100"/>
        </p:scale>
        <p:origin x="2000" y="-112"/>
      </p:cViewPr>
      <p:guideLst>
        <p:guide orient="horz" pos="3368"/>
        <p:guide pos="2381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E57A-79E6-4CCC-AF84-3106D726E469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C0F-2DA3-4041-823B-B3825E148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88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E57A-79E6-4CCC-AF84-3106D726E469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C0F-2DA3-4041-823B-B3825E148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052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E57A-79E6-4CCC-AF84-3106D726E469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C0F-2DA3-4041-823B-B3825E148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62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E57A-79E6-4CCC-AF84-3106D726E469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C0F-2DA3-4041-823B-B3825E148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5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E57A-79E6-4CCC-AF84-3106D726E469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C0F-2DA3-4041-823B-B3825E148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14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E57A-79E6-4CCC-AF84-3106D726E469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C0F-2DA3-4041-823B-B3825E148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90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E57A-79E6-4CCC-AF84-3106D726E469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C0F-2DA3-4041-823B-B3825E148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90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E57A-79E6-4CCC-AF84-3106D726E469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C0F-2DA3-4041-823B-B3825E148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16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E57A-79E6-4CCC-AF84-3106D726E469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C0F-2DA3-4041-823B-B3825E148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76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E57A-79E6-4CCC-AF84-3106D726E469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C0F-2DA3-4041-823B-B3825E148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99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E57A-79E6-4CCC-AF84-3106D726E469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6C0F-2DA3-4041-823B-B3825E148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17104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AE57A-79E6-4CCC-AF84-3106D726E469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86C0F-2DA3-4041-823B-B3825E148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01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mailto:kikaku@city.narita.chiba.jp?subject=&#12304;&#21839;&#21512;&#12379;&#12305;&#25104;&#30000;&#24066;&#32080;&#23130;&#26032;&#29983;&#27963;&#25903;&#25588;&#20107;&#26989;&#35036;&#21161;&#37329;&#12395;&#12388;&#12356;&#12390;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B36EF72-448F-41D0-9186-101FE550D96F}"/>
              </a:ext>
            </a:extLst>
          </p:cNvPr>
          <p:cNvSpPr/>
          <p:nvPr/>
        </p:nvSpPr>
        <p:spPr>
          <a:xfrm>
            <a:off x="0" y="0"/>
            <a:ext cx="7559675" cy="10691812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C2A0807-3FD9-984B-4DFA-7B031AAD0C19}"/>
              </a:ext>
            </a:extLst>
          </p:cNvPr>
          <p:cNvSpPr txBox="1"/>
          <p:nvPr/>
        </p:nvSpPr>
        <p:spPr bwMode="auto">
          <a:xfrm>
            <a:off x="0" y="2170268"/>
            <a:ext cx="7559675" cy="407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成田市で結婚生活を始めるための費用の一部を助成します。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22D53B56-9CFB-4671-BBA8-D01BF8F3A8C1}"/>
              </a:ext>
            </a:extLst>
          </p:cNvPr>
          <p:cNvSpPr/>
          <p:nvPr/>
        </p:nvSpPr>
        <p:spPr>
          <a:xfrm>
            <a:off x="207453" y="5186642"/>
            <a:ext cx="7180155" cy="17333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8E6D874A-F11A-4CDD-B559-735393D4E947}"/>
              </a:ext>
            </a:extLst>
          </p:cNvPr>
          <p:cNvGrpSpPr/>
          <p:nvPr/>
        </p:nvGrpSpPr>
        <p:grpSpPr bwMode="auto">
          <a:xfrm>
            <a:off x="595954" y="5497030"/>
            <a:ext cx="6346023" cy="1186113"/>
            <a:chOff x="-8227311" y="2643798"/>
            <a:chExt cx="6240815" cy="1186113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4998823E-ED55-4ADA-AEA0-FF05632F91C1}"/>
                </a:ext>
              </a:extLst>
            </p:cNvPr>
            <p:cNvSpPr/>
            <p:nvPr/>
          </p:nvSpPr>
          <p:spPr bwMode="auto">
            <a:xfrm>
              <a:off x="-4938496" y="2643798"/>
              <a:ext cx="2952000" cy="504000"/>
            </a:xfrm>
            <a:prstGeom prst="round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住宅賃借費</a:t>
              </a:r>
            </a:p>
          </p:txBody>
        </p:sp>
        <p:sp>
          <p:nvSpPr>
            <p:cNvPr id="47" name="四角形: 角を丸くする 46">
              <a:extLst>
                <a:ext uri="{FF2B5EF4-FFF2-40B4-BE49-F238E27FC236}">
                  <a16:creationId xmlns:a16="http://schemas.microsoft.com/office/drawing/2014/main" id="{9232AF92-DEFB-4F5F-B914-0E43E423F346}"/>
                </a:ext>
              </a:extLst>
            </p:cNvPr>
            <p:cNvSpPr/>
            <p:nvPr/>
          </p:nvSpPr>
          <p:spPr bwMode="auto">
            <a:xfrm>
              <a:off x="-8227311" y="3325911"/>
              <a:ext cx="2952000" cy="504000"/>
            </a:xfrm>
            <a:prstGeom prst="round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引越費用</a:t>
              </a:r>
            </a:p>
          </p:txBody>
        </p:sp>
        <p:sp>
          <p:nvSpPr>
            <p:cNvPr id="48" name="四角形: 角を丸くする 47">
              <a:extLst>
                <a:ext uri="{FF2B5EF4-FFF2-40B4-BE49-F238E27FC236}">
                  <a16:creationId xmlns:a16="http://schemas.microsoft.com/office/drawing/2014/main" id="{12353AD8-980B-41A5-8E94-D78E62867F86}"/>
                </a:ext>
              </a:extLst>
            </p:cNvPr>
            <p:cNvSpPr/>
            <p:nvPr/>
          </p:nvSpPr>
          <p:spPr bwMode="auto">
            <a:xfrm>
              <a:off x="-8227311" y="2643798"/>
              <a:ext cx="2952000" cy="504000"/>
            </a:xfrm>
            <a:prstGeom prst="round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住宅取得費</a:t>
              </a:r>
            </a:p>
          </p:txBody>
        </p:sp>
        <p:sp>
          <p:nvSpPr>
            <p:cNvPr id="49" name="四角形: 角を丸くする 48">
              <a:extLst>
                <a:ext uri="{FF2B5EF4-FFF2-40B4-BE49-F238E27FC236}">
                  <a16:creationId xmlns:a16="http://schemas.microsoft.com/office/drawing/2014/main" id="{F355D704-4395-41AB-A6CF-E1103201757C}"/>
                </a:ext>
              </a:extLst>
            </p:cNvPr>
            <p:cNvSpPr/>
            <p:nvPr/>
          </p:nvSpPr>
          <p:spPr bwMode="auto">
            <a:xfrm>
              <a:off x="-4938496" y="3325911"/>
              <a:ext cx="2952000" cy="504000"/>
            </a:xfrm>
            <a:prstGeom prst="round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住宅リフォーム費用</a:t>
              </a: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FE67F9F-CB77-49CB-BF8A-0C4D2385715F}"/>
              </a:ext>
            </a:extLst>
          </p:cNvPr>
          <p:cNvSpPr txBox="1"/>
          <p:nvPr/>
        </p:nvSpPr>
        <p:spPr bwMode="white">
          <a:xfrm>
            <a:off x="176891" y="4882699"/>
            <a:ext cx="2378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n w="10160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補助対象経費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68F776A-C7EB-4D7F-90EB-642726AD10CF}"/>
              </a:ext>
            </a:extLst>
          </p:cNvPr>
          <p:cNvSpPr txBox="1"/>
          <p:nvPr/>
        </p:nvSpPr>
        <p:spPr bwMode="invGray">
          <a:xfrm>
            <a:off x="176346" y="4882699"/>
            <a:ext cx="2339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補助対象経費</a:t>
            </a:r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253E767D-2077-4BE6-9B6A-68AF11041754}"/>
              </a:ext>
            </a:extLst>
          </p:cNvPr>
          <p:cNvSpPr/>
          <p:nvPr/>
        </p:nvSpPr>
        <p:spPr bwMode="auto">
          <a:xfrm>
            <a:off x="208031" y="3083495"/>
            <a:ext cx="2396051" cy="16953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夫婦ともに</a:t>
            </a:r>
            <a:r>
              <a:rPr kumimoji="1" lang="en-US" altLang="ja-JP" sz="2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29</a:t>
            </a:r>
            <a:r>
              <a: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歳以下で</a:t>
            </a:r>
            <a:endParaRPr kumimoji="1"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合計所得 </a:t>
            </a:r>
            <a:r>
              <a:rPr kumimoji="1" lang="en-US" altLang="ja-JP" sz="2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500</a:t>
            </a:r>
            <a:r>
              <a: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 未満</a:t>
            </a:r>
            <a:endParaRPr kumimoji="1"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最大　</a:t>
            </a:r>
            <a:r>
              <a:rPr kumimoji="1" lang="ja-JP" altLang="en-US" sz="4800" b="1" dirty="0">
                <a:ln w="38100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６０</a:t>
            </a:r>
            <a:r>
              <a: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万円</a:t>
            </a:r>
            <a:endParaRPr kumimoji="1"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70" name="図 69">
            <a:extLst>
              <a:ext uri="{FF2B5EF4-FFF2-40B4-BE49-F238E27FC236}">
                <a16:creationId xmlns:a16="http://schemas.microsoft.com/office/drawing/2014/main" id="{300C7FAE-C41A-4C46-91AD-4152AE1C38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164" y="2653981"/>
            <a:ext cx="1637346" cy="2374912"/>
          </a:xfrm>
          <a:prstGeom prst="rect">
            <a:avLst/>
          </a:prstGeom>
        </p:spPr>
      </p:pic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ABD72931-E580-42E0-AB35-60A19423A047}"/>
              </a:ext>
            </a:extLst>
          </p:cNvPr>
          <p:cNvSpPr/>
          <p:nvPr/>
        </p:nvSpPr>
        <p:spPr>
          <a:xfrm>
            <a:off x="4991558" y="3083495"/>
            <a:ext cx="2396051" cy="16953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夫婦ともに</a:t>
            </a:r>
            <a:r>
              <a:rPr kumimoji="1" lang="en-US" altLang="ja-JP" sz="2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39</a:t>
            </a:r>
            <a:r>
              <a: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歳以下で</a:t>
            </a:r>
            <a:endParaRPr kumimoji="1"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合計所得 </a:t>
            </a:r>
            <a:r>
              <a:rPr kumimoji="1" lang="en-US" altLang="ja-JP" sz="20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500</a:t>
            </a:r>
            <a:r>
              <a: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 未満</a:t>
            </a:r>
            <a:endParaRPr kumimoji="1"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最大　</a:t>
            </a:r>
            <a:r>
              <a:rPr kumimoji="1" lang="en-US" altLang="ja-JP" sz="4800" b="1" dirty="0">
                <a:ln w="38100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4800" b="1" dirty="0">
                <a:ln w="38100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</a:t>
            </a:r>
            <a:r>
              <a:rPr kumimoji="1"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万円</a:t>
            </a:r>
            <a:endParaRPr kumimoji="1" lang="en-US" altLang="ja-JP" sz="14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D54B7661-6C2C-4D3B-9FE1-AF7A4F89AF88}"/>
              </a:ext>
            </a:extLst>
          </p:cNvPr>
          <p:cNvSpPr txBox="1"/>
          <p:nvPr/>
        </p:nvSpPr>
        <p:spPr bwMode="white">
          <a:xfrm>
            <a:off x="176891" y="2714297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n w="10160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補助金額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D12C14C4-65B6-459C-8FD8-BEEB688E28A2}"/>
              </a:ext>
            </a:extLst>
          </p:cNvPr>
          <p:cNvSpPr txBox="1"/>
          <p:nvPr/>
        </p:nvSpPr>
        <p:spPr bwMode="invGray">
          <a:xfrm>
            <a:off x="176346" y="2714297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補助金額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A57852F-36BE-5489-131E-9520DA4953A7}"/>
              </a:ext>
            </a:extLst>
          </p:cNvPr>
          <p:cNvSpPr txBox="1"/>
          <p:nvPr/>
        </p:nvSpPr>
        <p:spPr>
          <a:xfrm>
            <a:off x="87373" y="84332"/>
            <a:ext cx="5199376" cy="278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（令和７年度　成田市結婚新生活支援事業）</a:t>
            </a:r>
          </a:p>
        </p:txBody>
      </p: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3167DA1A-AE63-4546-B27B-E66553216004}"/>
              </a:ext>
            </a:extLst>
          </p:cNvPr>
          <p:cNvSpPr/>
          <p:nvPr/>
        </p:nvSpPr>
        <p:spPr>
          <a:xfrm>
            <a:off x="216706" y="7341882"/>
            <a:ext cx="7182000" cy="3222058"/>
          </a:xfrm>
          <a:prstGeom prst="roundRect">
            <a:avLst>
              <a:gd name="adj" fmla="val 1299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kumimoji="1" lang="en-US" altLang="ja-JP" sz="1400" b="1" dirty="0">
              <a:solidFill>
                <a:srgbClr val="FFD966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8D7B23E0-5010-41FA-B9F2-21C4BB56110F}"/>
              </a:ext>
            </a:extLst>
          </p:cNvPr>
          <p:cNvSpPr txBox="1"/>
          <p:nvPr/>
        </p:nvSpPr>
        <p:spPr bwMode="white">
          <a:xfrm>
            <a:off x="176891" y="6998712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n w="10160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申請方法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94F89E65-5007-41E0-8D35-0DB33E78E145}"/>
              </a:ext>
            </a:extLst>
          </p:cNvPr>
          <p:cNvSpPr txBox="1"/>
          <p:nvPr/>
        </p:nvSpPr>
        <p:spPr bwMode="invGray">
          <a:xfrm>
            <a:off x="176346" y="6998712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rgbClr val="FFC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申請方法</a:t>
            </a:r>
          </a:p>
        </p:txBody>
      </p: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A886D5BA-3AE5-4B62-A268-301937ABF143}"/>
              </a:ext>
            </a:extLst>
          </p:cNvPr>
          <p:cNvSpPr/>
          <p:nvPr/>
        </p:nvSpPr>
        <p:spPr>
          <a:xfrm>
            <a:off x="467917" y="7578556"/>
            <a:ext cx="6407203" cy="34051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申請期間　　　令和７年４月１日から令和８年３月３１日まで</a:t>
            </a:r>
            <a:endParaRPr kumimoji="1"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6" name="フリーフォーム: 図形 95">
            <a:extLst>
              <a:ext uri="{FF2B5EF4-FFF2-40B4-BE49-F238E27FC236}">
                <a16:creationId xmlns:a16="http://schemas.microsoft.com/office/drawing/2014/main" id="{E1F368AE-B9CB-471C-9160-7A471A25B716}"/>
              </a:ext>
            </a:extLst>
          </p:cNvPr>
          <p:cNvSpPr/>
          <p:nvPr/>
        </p:nvSpPr>
        <p:spPr bwMode="white">
          <a:xfrm>
            <a:off x="163629" y="130530"/>
            <a:ext cx="7209323" cy="1433340"/>
          </a:xfrm>
          <a:custGeom>
            <a:avLst/>
            <a:gdLst>
              <a:gd name="connsiteX0" fmla="*/ 0 w 7209323"/>
              <a:gd name="connsiteY0" fmla="*/ 1443833 h 1443833"/>
              <a:gd name="connsiteX1" fmla="*/ 3619099 w 7209323"/>
              <a:gd name="connsiteY1" fmla="*/ 43 h 1443833"/>
              <a:gd name="connsiteX2" fmla="*/ 7209323 w 7209323"/>
              <a:gd name="connsiteY2" fmla="*/ 1405332 h 1443833"/>
              <a:gd name="connsiteX0" fmla="*/ 0 w 7209323"/>
              <a:gd name="connsiteY0" fmla="*/ 1443833 h 1443833"/>
              <a:gd name="connsiteX1" fmla="*/ 3619099 w 7209323"/>
              <a:gd name="connsiteY1" fmla="*/ 43 h 1443833"/>
              <a:gd name="connsiteX2" fmla="*/ 7209323 w 7209323"/>
              <a:gd name="connsiteY2" fmla="*/ 1405332 h 1443833"/>
              <a:gd name="connsiteX0" fmla="*/ 0 w 7209323"/>
              <a:gd name="connsiteY0" fmla="*/ 1443790 h 1443790"/>
              <a:gd name="connsiteX1" fmla="*/ 3619099 w 7209323"/>
              <a:gd name="connsiteY1" fmla="*/ 0 h 1443790"/>
              <a:gd name="connsiteX2" fmla="*/ 7209323 w 7209323"/>
              <a:gd name="connsiteY2" fmla="*/ 1405289 h 1443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09323" h="1443790">
                <a:moveTo>
                  <a:pt x="0" y="1443790"/>
                </a:moveTo>
                <a:lnTo>
                  <a:pt x="3619099" y="0"/>
                </a:lnTo>
                <a:lnTo>
                  <a:pt x="7209323" y="1405289"/>
                </a:lnTo>
              </a:path>
            </a:pathLst>
          </a:custGeom>
          <a:noFill/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45F3724C-B258-45A6-8D03-106419C60948}"/>
              </a:ext>
            </a:extLst>
          </p:cNvPr>
          <p:cNvGrpSpPr/>
          <p:nvPr/>
        </p:nvGrpSpPr>
        <p:grpSpPr bwMode="white">
          <a:xfrm>
            <a:off x="1081536" y="1361745"/>
            <a:ext cx="5414968" cy="662876"/>
            <a:chOff x="846666" y="1365966"/>
            <a:chExt cx="5868000" cy="773909"/>
          </a:xfrm>
        </p:grpSpPr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09374C5C-FF8B-496D-A656-4916F464FD4A}"/>
                </a:ext>
              </a:extLst>
            </p:cNvPr>
            <p:cNvCxnSpPr>
              <a:cxnSpLocks/>
            </p:cNvCxnSpPr>
            <p:nvPr/>
          </p:nvCxnSpPr>
          <p:spPr bwMode="white">
            <a:xfrm flipH="1">
              <a:off x="898061" y="1365966"/>
              <a:ext cx="0" cy="720000"/>
            </a:xfrm>
            <a:prstGeom prst="line">
              <a:avLst/>
            </a:prstGeom>
            <a:ln w="1016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0E74B0E7-BF84-431C-8DAD-169262D45F83}"/>
                </a:ext>
              </a:extLst>
            </p:cNvPr>
            <p:cNvCxnSpPr>
              <a:cxnSpLocks/>
            </p:cNvCxnSpPr>
            <p:nvPr/>
          </p:nvCxnSpPr>
          <p:spPr bwMode="white">
            <a:xfrm flipH="1">
              <a:off x="6657756" y="1365966"/>
              <a:ext cx="0" cy="720000"/>
            </a:xfrm>
            <a:prstGeom prst="line">
              <a:avLst/>
            </a:prstGeom>
            <a:ln w="1016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C978D15C-35BC-417E-9C4D-C539219D3CFA}"/>
                </a:ext>
              </a:extLst>
            </p:cNvPr>
            <p:cNvCxnSpPr>
              <a:cxnSpLocks/>
            </p:cNvCxnSpPr>
            <p:nvPr/>
          </p:nvCxnSpPr>
          <p:spPr bwMode="white">
            <a:xfrm flipH="1">
              <a:off x="846666" y="2139875"/>
              <a:ext cx="5868000" cy="0"/>
            </a:xfrm>
            <a:prstGeom prst="line">
              <a:avLst/>
            </a:prstGeom>
            <a:ln w="1016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BE15754-8A3E-8161-5E1C-5015A9616B36}"/>
              </a:ext>
            </a:extLst>
          </p:cNvPr>
          <p:cNvSpPr txBox="1"/>
          <p:nvPr/>
        </p:nvSpPr>
        <p:spPr bwMode="white">
          <a:xfrm>
            <a:off x="1081536" y="631417"/>
            <a:ext cx="5414968" cy="702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n w="127000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成田市で新婚生活を　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05423EB-9967-32B1-8983-A3C7F056D5EF}"/>
              </a:ext>
            </a:extLst>
          </p:cNvPr>
          <p:cNvSpPr txBox="1"/>
          <p:nvPr/>
        </p:nvSpPr>
        <p:spPr bwMode="black">
          <a:xfrm>
            <a:off x="1087780" y="631417"/>
            <a:ext cx="5414968" cy="702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成</a:t>
            </a:r>
            <a:r>
              <a:rPr kumimoji="1" lang="ja-JP" altLang="en-US" sz="4000" b="1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田</a:t>
            </a:r>
            <a:r>
              <a:rPr kumimoji="1" lang="ja-JP" altLang="en-US" sz="400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</a:t>
            </a:r>
            <a:r>
              <a:rPr kumimoji="1" lang="ja-JP" altLang="en-US" sz="4000" b="1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kumimoji="1" lang="ja-JP" altLang="en-US" sz="400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</a:t>
            </a:r>
            <a:r>
              <a:rPr kumimoji="1" lang="ja-JP" altLang="en-US" sz="4000" b="1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婚</a:t>
            </a:r>
            <a:r>
              <a:rPr kumimoji="1" lang="ja-JP" altLang="en-US" sz="400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</a:t>
            </a:r>
            <a:r>
              <a:rPr kumimoji="1" lang="ja-JP" altLang="en-US" sz="4000" b="1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</a:t>
            </a:r>
            <a:r>
              <a:rPr kumimoji="1" lang="ja-JP" altLang="en-US" sz="400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　　</a:t>
            </a:r>
            <a:endParaRPr kumimoji="1" lang="ja-JP" altLang="en-US" sz="4000" b="1" dirty="0">
              <a:solidFill>
                <a:srgbClr val="FFC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E8574C4-B9A3-9CA9-89FF-9727F6ECCA96}"/>
              </a:ext>
            </a:extLst>
          </p:cNvPr>
          <p:cNvSpPr txBox="1"/>
          <p:nvPr/>
        </p:nvSpPr>
        <p:spPr bwMode="white">
          <a:xfrm>
            <a:off x="300371" y="1221506"/>
            <a:ext cx="69772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4000" b="1" dirty="0">
                <a:ln w="127000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始められる方を応援します！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60F66CF-3415-06BF-AAE0-761E0F6ACC92}"/>
              </a:ext>
            </a:extLst>
          </p:cNvPr>
          <p:cNvSpPr txBox="1"/>
          <p:nvPr/>
        </p:nvSpPr>
        <p:spPr bwMode="black">
          <a:xfrm>
            <a:off x="306615" y="1221506"/>
            <a:ext cx="69772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4000" b="1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始</a:t>
            </a:r>
            <a:r>
              <a:rPr kumimoji="1" lang="ja-JP" altLang="en-US" sz="400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め</a:t>
            </a:r>
            <a:r>
              <a:rPr kumimoji="1" lang="ja-JP" altLang="en-US" sz="4000" b="1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ら</a:t>
            </a:r>
            <a:r>
              <a:rPr kumimoji="1" lang="ja-JP" altLang="en-US" sz="400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れ</a:t>
            </a:r>
            <a:r>
              <a:rPr kumimoji="1" lang="ja-JP" altLang="en-US" sz="4000" b="1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r>
              <a:rPr kumimoji="1" lang="ja-JP" altLang="en-US" sz="400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r>
              <a:rPr kumimoji="1" lang="ja-JP" altLang="en-US" sz="4000" b="1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ja-JP" altLang="en-US" sz="400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応</a:t>
            </a:r>
            <a:r>
              <a:rPr kumimoji="1" lang="ja-JP" altLang="en-US" sz="4000" b="1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援</a:t>
            </a:r>
            <a:r>
              <a:rPr kumimoji="1" lang="ja-JP" altLang="en-US" sz="400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kumimoji="1" lang="ja-JP" altLang="en-US" sz="4000" b="1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</a:t>
            </a:r>
            <a:r>
              <a:rPr kumimoji="1" lang="ja-JP" altLang="en-US" sz="4000" b="1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</a:t>
            </a:r>
            <a:r>
              <a:rPr kumimoji="1" lang="ja-JP" altLang="en-US" sz="4000" b="1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</a:p>
        </p:txBody>
      </p:sp>
      <p:pic>
        <p:nvPicPr>
          <p:cNvPr id="106" name="図 105">
            <a:extLst>
              <a:ext uri="{FF2B5EF4-FFF2-40B4-BE49-F238E27FC236}">
                <a16:creationId xmlns:a16="http://schemas.microsoft.com/office/drawing/2014/main" id="{F7927AA0-E8B3-49AF-BB5A-8F0F4B5D4B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9499" y="9533464"/>
            <a:ext cx="545894" cy="545894"/>
          </a:xfrm>
          <a:prstGeom prst="rect">
            <a:avLst/>
          </a:prstGeom>
        </p:spPr>
      </p:pic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5AF75D39-5BB8-479A-858F-27C7F4C7FA33}"/>
              </a:ext>
            </a:extLst>
          </p:cNvPr>
          <p:cNvSpPr/>
          <p:nvPr/>
        </p:nvSpPr>
        <p:spPr>
          <a:xfrm>
            <a:off x="435256" y="9523768"/>
            <a:ext cx="3877665" cy="2298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spAutoFit/>
          </a:bodyPr>
          <a:lstStyle/>
          <a:p>
            <a:r>
              <a:rPr kumimoji="1" lang="ja-JP" altLang="en-US" sz="13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くわしくは、成田市ホームページをご確認ください。</a:t>
            </a:r>
            <a:endParaRPr kumimoji="1" lang="en-US" altLang="ja-JP" sz="135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8" name="四角形: 角を丸くする 107">
            <a:extLst>
              <a:ext uri="{FF2B5EF4-FFF2-40B4-BE49-F238E27FC236}">
                <a16:creationId xmlns:a16="http://schemas.microsoft.com/office/drawing/2014/main" id="{17F4C49B-8075-44FE-AF0A-6E1A7E19265B}"/>
              </a:ext>
            </a:extLst>
          </p:cNvPr>
          <p:cNvSpPr/>
          <p:nvPr/>
        </p:nvSpPr>
        <p:spPr>
          <a:xfrm>
            <a:off x="379923" y="9195760"/>
            <a:ext cx="6993029" cy="18728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kumimoji="1" lang="en-US" altLang="ja-JP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審査完了に、お時間を頂戴する場合がございますので、余裕をもってお申し込みください。</a:t>
            </a:r>
            <a:endParaRPr kumimoji="1" lang="en-US" altLang="ja-JP" sz="11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0" name="四角形: 角を丸くする 109">
            <a:extLst>
              <a:ext uri="{FF2B5EF4-FFF2-40B4-BE49-F238E27FC236}">
                <a16:creationId xmlns:a16="http://schemas.microsoft.com/office/drawing/2014/main" id="{68C204CC-2440-4486-B3D2-A432FB7A8068}"/>
              </a:ext>
            </a:extLst>
          </p:cNvPr>
          <p:cNvSpPr/>
          <p:nvPr/>
        </p:nvSpPr>
        <p:spPr>
          <a:xfrm>
            <a:off x="435256" y="9919436"/>
            <a:ext cx="5751575" cy="40862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お問合せ先</a:t>
            </a:r>
            <a:r>
              <a:rPr kumimoji="1"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	 </a:t>
            </a:r>
            <a:r>
              <a:rPr kumimoji="1"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成田市企画政策課（〒</a:t>
            </a:r>
            <a:r>
              <a:rPr kumimoji="1"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286-8585</a:t>
            </a:r>
            <a:r>
              <a:rPr kumimoji="1"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成田市花崎町</a:t>
            </a:r>
            <a:r>
              <a:rPr kumimoji="1"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760</a:t>
            </a:r>
            <a:r>
              <a:rPr kumimoji="1"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br>
              <a:rPr kumimoji="1"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 TEL 0476-20-1500 / E-Mail </a:t>
            </a:r>
            <a:r>
              <a:rPr kumimoji="1"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4"/>
              </a:rPr>
              <a:t>kikaku@city.narita.chiba.jp</a:t>
            </a:r>
            <a:endParaRPr kumimoji="1"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1" name="四角形: 角を丸くする 110">
            <a:extLst>
              <a:ext uri="{FF2B5EF4-FFF2-40B4-BE49-F238E27FC236}">
                <a16:creationId xmlns:a16="http://schemas.microsoft.com/office/drawing/2014/main" id="{30D773AF-9D8C-495C-9028-6E65577E171F}"/>
              </a:ext>
            </a:extLst>
          </p:cNvPr>
          <p:cNvSpPr/>
          <p:nvPr/>
        </p:nvSpPr>
        <p:spPr>
          <a:xfrm>
            <a:off x="6350325" y="10114640"/>
            <a:ext cx="764242" cy="34051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spAutoFit/>
          </a:bodyPr>
          <a:lstStyle/>
          <a:p>
            <a:pPr algn="ctr"/>
            <a:r>
              <a:rPr kumimoji="1" lang="ja-JP" alt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成田市</a:t>
            </a:r>
            <a:endParaRPr kumimoji="1" lang="en-US" altLang="ja-JP" sz="10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ホームページ</a:t>
            </a:r>
            <a:endParaRPr kumimoji="1" lang="en-US" altLang="ja-JP" sz="10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97CB8FB9-A5CA-4747-E980-AB0873425373}"/>
              </a:ext>
            </a:extLst>
          </p:cNvPr>
          <p:cNvSpPr/>
          <p:nvPr/>
        </p:nvSpPr>
        <p:spPr>
          <a:xfrm>
            <a:off x="379229" y="7975699"/>
            <a:ext cx="2550981" cy="1149367"/>
          </a:xfrm>
          <a:custGeom>
            <a:avLst/>
            <a:gdLst>
              <a:gd name="connsiteX0" fmla="*/ 0 w 2550981"/>
              <a:gd name="connsiteY0" fmla="*/ 0 h 1020392"/>
              <a:gd name="connsiteX1" fmla="*/ 2040785 w 2550981"/>
              <a:gd name="connsiteY1" fmla="*/ 0 h 1020392"/>
              <a:gd name="connsiteX2" fmla="*/ 2550981 w 2550981"/>
              <a:gd name="connsiteY2" fmla="*/ 510196 h 1020392"/>
              <a:gd name="connsiteX3" fmla="*/ 2040785 w 2550981"/>
              <a:gd name="connsiteY3" fmla="*/ 1020392 h 1020392"/>
              <a:gd name="connsiteX4" fmla="*/ 0 w 2550981"/>
              <a:gd name="connsiteY4" fmla="*/ 1020392 h 1020392"/>
              <a:gd name="connsiteX5" fmla="*/ 0 w 2550981"/>
              <a:gd name="connsiteY5" fmla="*/ 0 h 1020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50981" h="1020392">
                <a:moveTo>
                  <a:pt x="0" y="0"/>
                </a:moveTo>
                <a:lnTo>
                  <a:pt x="2040785" y="0"/>
                </a:lnTo>
                <a:lnTo>
                  <a:pt x="2550981" y="510196"/>
                </a:lnTo>
                <a:lnTo>
                  <a:pt x="2040785" y="1020392"/>
                </a:lnTo>
                <a:lnTo>
                  <a:pt x="0" y="1020392"/>
                </a:lnTo>
                <a:lnTo>
                  <a:pt x="0" y="0"/>
                </a:lnTo>
                <a:close/>
              </a:path>
            </a:pathLst>
          </a:custGeom>
          <a:solidFill>
            <a:srgbClr val="FFD966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42672" rIns="276434" bIns="42672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kumimoji="1"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STEP</a:t>
            </a:r>
            <a:r>
              <a:rPr kumimoji="1" lang="en-US" alt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endParaRPr kumimoji="1"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kumimoji="1" lang="ja-JP" altLang="en-US" sz="16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申請に必要な</a:t>
            </a:r>
            <a:endParaRPr kumimoji="1" lang="en-US" altLang="ja-JP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kumimoji="1" lang="ja-JP" altLang="en-US" sz="16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書類の準備</a:t>
            </a:r>
            <a:endParaRPr kumimoji="1" lang="ja-JP" altLang="en-US" sz="1600" kern="1200" dirty="0"/>
          </a:p>
        </p:txBody>
      </p: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A81A4213-A5F9-CE8B-15BD-E12321955B8E}"/>
              </a:ext>
            </a:extLst>
          </p:cNvPr>
          <p:cNvSpPr/>
          <p:nvPr/>
        </p:nvSpPr>
        <p:spPr>
          <a:xfrm>
            <a:off x="2532402" y="7975699"/>
            <a:ext cx="2550981" cy="1149367"/>
          </a:xfrm>
          <a:custGeom>
            <a:avLst/>
            <a:gdLst>
              <a:gd name="connsiteX0" fmla="*/ 0 w 2550981"/>
              <a:gd name="connsiteY0" fmla="*/ 0 h 1020392"/>
              <a:gd name="connsiteX1" fmla="*/ 2040785 w 2550981"/>
              <a:gd name="connsiteY1" fmla="*/ 0 h 1020392"/>
              <a:gd name="connsiteX2" fmla="*/ 2550981 w 2550981"/>
              <a:gd name="connsiteY2" fmla="*/ 510196 h 1020392"/>
              <a:gd name="connsiteX3" fmla="*/ 2040785 w 2550981"/>
              <a:gd name="connsiteY3" fmla="*/ 1020392 h 1020392"/>
              <a:gd name="connsiteX4" fmla="*/ 0 w 2550981"/>
              <a:gd name="connsiteY4" fmla="*/ 1020392 h 1020392"/>
              <a:gd name="connsiteX5" fmla="*/ 510196 w 2550981"/>
              <a:gd name="connsiteY5" fmla="*/ 510196 h 1020392"/>
              <a:gd name="connsiteX6" fmla="*/ 0 w 2550981"/>
              <a:gd name="connsiteY6" fmla="*/ 0 h 1020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50981" h="1020392">
                <a:moveTo>
                  <a:pt x="0" y="0"/>
                </a:moveTo>
                <a:lnTo>
                  <a:pt x="2040785" y="0"/>
                </a:lnTo>
                <a:lnTo>
                  <a:pt x="2550981" y="510196"/>
                </a:lnTo>
                <a:lnTo>
                  <a:pt x="2040785" y="1020392"/>
                </a:lnTo>
                <a:lnTo>
                  <a:pt x="0" y="1020392"/>
                </a:lnTo>
                <a:lnTo>
                  <a:pt x="510196" y="510196"/>
                </a:lnTo>
                <a:lnTo>
                  <a:pt x="0" y="0"/>
                </a:lnTo>
                <a:close/>
              </a:path>
            </a:pathLst>
          </a:custGeom>
          <a:solidFill>
            <a:srgbClr val="FFD966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4204" tIns="42672" rIns="531532" bIns="42672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kumimoji="1"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STEP</a:t>
            </a:r>
            <a:r>
              <a:rPr kumimoji="1" lang="en-US" alt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endParaRPr kumimoji="1"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kumimoji="1" lang="ja-JP" altLang="en-US" sz="16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書類の提出</a:t>
            </a:r>
            <a:endParaRPr kumimoji="1" lang="ja-JP" altLang="en-US" sz="1600" kern="1200" dirty="0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52D7FF6-9164-D80C-5EE8-5362BC46E5FB}"/>
              </a:ext>
            </a:extLst>
          </p:cNvPr>
          <p:cNvSpPr/>
          <p:nvPr/>
        </p:nvSpPr>
        <p:spPr>
          <a:xfrm>
            <a:off x="4685575" y="7975699"/>
            <a:ext cx="2550981" cy="1149367"/>
          </a:xfrm>
          <a:custGeom>
            <a:avLst/>
            <a:gdLst>
              <a:gd name="connsiteX0" fmla="*/ 0 w 2550981"/>
              <a:gd name="connsiteY0" fmla="*/ 0 h 1020392"/>
              <a:gd name="connsiteX1" fmla="*/ 2040785 w 2550981"/>
              <a:gd name="connsiteY1" fmla="*/ 0 h 1020392"/>
              <a:gd name="connsiteX2" fmla="*/ 2550981 w 2550981"/>
              <a:gd name="connsiteY2" fmla="*/ 510196 h 1020392"/>
              <a:gd name="connsiteX3" fmla="*/ 2040785 w 2550981"/>
              <a:gd name="connsiteY3" fmla="*/ 1020392 h 1020392"/>
              <a:gd name="connsiteX4" fmla="*/ 0 w 2550981"/>
              <a:gd name="connsiteY4" fmla="*/ 1020392 h 1020392"/>
              <a:gd name="connsiteX5" fmla="*/ 510196 w 2550981"/>
              <a:gd name="connsiteY5" fmla="*/ 510196 h 1020392"/>
              <a:gd name="connsiteX6" fmla="*/ 0 w 2550981"/>
              <a:gd name="connsiteY6" fmla="*/ 0 h 1020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50981" h="1020392">
                <a:moveTo>
                  <a:pt x="0" y="0"/>
                </a:moveTo>
                <a:lnTo>
                  <a:pt x="2040785" y="0"/>
                </a:lnTo>
                <a:lnTo>
                  <a:pt x="2550981" y="510196"/>
                </a:lnTo>
                <a:lnTo>
                  <a:pt x="2040785" y="1020392"/>
                </a:lnTo>
                <a:lnTo>
                  <a:pt x="0" y="1020392"/>
                </a:lnTo>
                <a:lnTo>
                  <a:pt x="510196" y="510196"/>
                </a:lnTo>
                <a:lnTo>
                  <a:pt x="0" y="0"/>
                </a:lnTo>
                <a:close/>
              </a:path>
            </a:pathLst>
          </a:custGeom>
          <a:solidFill>
            <a:srgbClr val="FFD966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4204" tIns="42672" rIns="531532" bIns="42672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kumimoji="1"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STEP</a:t>
            </a:r>
            <a:r>
              <a:rPr kumimoji="1" lang="en-US" alt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endParaRPr kumimoji="1"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kumimoji="1" lang="ja-JP" altLang="en-US" sz="16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審査完了後</a:t>
            </a:r>
            <a:endParaRPr kumimoji="1" lang="en-US" altLang="ja-JP" sz="1600" b="1" kern="1200" dirty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kumimoji="1" lang="ja-JP" altLang="en-US" sz="16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口座にお振込み</a:t>
            </a:r>
            <a:endParaRPr kumimoji="1" lang="ja-JP" altLang="en-US" sz="1600" kern="1200" dirty="0"/>
          </a:p>
        </p:txBody>
      </p:sp>
    </p:spTree>
    <p:extLst>
      <p:ext uri="{BB962C8B-B14F-4D97-AF65-F5344CB8AC3E}">
        <p14:creationId xmlns:p14="http://schemas.microsoft.com/office/powerpoint/2010/main" val="843407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CAFC322F-1335-80A9-DD2A-0EA52BC43E4F}"/>
              </a:ext>
            </a:extLst>
          </p:cNvPr>
          <p:cNvSpPr/>
          <p:nvPr/>
        </p:nvSpPr>
        <p:spPr bwMode="auto">
          <a:xfrm>
            <a:off x="194850" y="3522823"/>
            <a:ext cx="7164097" cy="7070327"/>
          </a:xfrm>
          <a:custGeom>
            <a:avLst/>
            <a:gdLst>
              <a:gd name="connsiteX0" fmla="*/ 259495 w 6980953"/>
              <a:gd name="connsiteY0" fmla="*/ 0 h 6973051"/>
              <a:gd name="connsiteX1" fmla="*/ 3395886 w 6980953"/>
              <a:gd name="connsiteY1" fmla="*/ 0 h 6973051"/>
              <a:gd name="connsiteX2" fmla="*/ 3655381 w 6980953"/>
              <a:gd name="connsiteY2" fmla="*/ 259495 h 6973051"/>
              <a:gd name="connsiteX3" fmla="*/ 3655381 w 6980953"/>
              <a:gd name="connsiteY3" fmla="*/ 400110 h 6973051"/>
              <a:gd name="connsiteX4" fmla="*/ 6694636 w 6980953"/>
              <a:gd name="connsiteY4" fmla="*/ 400110 h 6973051"/>
              <a:gd name="connsiteX5" fmla="*/ 6980953 w 6980953"/>
              <a:gd name="connsiteY5" fmla="*/ 686427 h 6973051"/>
              <a:gd name="connsiteX6" fmla="*/ 6980953 w 6980953"/>
              <a:gd name="connsiteY6" fmla="*/ 6686734 h 6973051"/>
              <a:gd name="connsiteX7" fmla="*/ 6694636 w 6980953"/>
              <a:gd name="connsiteY7" fmla="*/ 6973051 h 6973051"/>
              <a:gd name="connsiteX8" fmla="*/ 3395886 w 6980953"/>
              <a:gd name="connsiteY8" fmla="*/ 6973051 h 6973051"/>
              <a:gd name="connsiteX9" fmla="*/ 286317 w 6980953"/>
              <a:gd name="connsiteY9" fmla="*/ 6973051 h 6973051"/>
              <a:gd name="connsiteX10" fmla="*/ 259495 w 6980953"/>
              <a:gd name="connsiteY10" fmla="*/ 6973051 h 6973051"/>
              <a:gd name="connsiteX11" fmla="*/ 0 w 6980953"/>
              <a:gd name="connsiteY11" fmla="*/ 6713556 h 6973051"/>
              <a:gd name="connsiteX12" fmla="*/ 0 w 6980953"/>
              <a:gd name="connsiteY12" fmla="*/ 6686734 h 6973051"/>
              <a:gd name="connsiteX13" fmla="*/ 0 w 6980953"/>
              <a:gd name="connsiteY13" fmla="*/ 686427 h 6973051"/>
              <a:gd name="connsiteX14" fmla="*/ 0 w 6980953"/>
              <a:gd name="connsiteY14" fmla="*/ 259495 h 6973051"/>
              <a:gd name="connsiteX15" fmla="*/ 259495 w 6980953"/>
              <a:gd name="connsiteY15" fmla="*/ 0 h 6973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980953" h="6973051">
                <a:moveTo>
                  <a:pt x="259495" y="0"/>
                </a:moveTo>
                <a:lnTo>
                  <a:pt x="3395886" y="0"/>
                </a:lnTo>
                <a:cubicBezTo>
                  <a:pt x="3539201" y="0"/>
                  <a:pt x="3655381" y="116180"/>
                  <a:pt x="3655381" y="259495"/>
                </a:cubicBezTo>
                <a:lnTo>
                  <a:pt x="3655381" y="400110"/>
                </a:lnTo>
                <a:lnTo>
                  <a:pt x="6694636" y="400110"/>
                </a:lnTo>
                <a:cubicBezTo>
                  <a:pt x="6852765" y="400110"/>
                  <a:pt x="6980953" y="528298"/>
                  <a:pt x="6980953" y="686427"/>
                </a:cubicBezTo>
                <a:lnTo>
                  <a:pt x="6980953" y="6686734"/>
                </a:lnTo>
                <a:cubicBezTo>
                  <a:pt x="6980953" y="6844863"/>
                  <a:pt x="6852765" y="6973051"/>
                  <a:pt x="6694636" y="6973051"/>
                </a:cubicBezTo>
                <a:lnTo>
                  <a:pt x="3395886" y="6973051"/>
                </a:lnTo>
                <a:lnTo>
                  <a:pt x="286317" y="6973051"/>
                </a:lnTo>
                <a:lnTo>
                  <a:pt x="259495" y="6973051"/>
                </a:lnTo>
                <a:cubicBezTo>
                  <a:pt x="116180" y="6973051"/>
                  <a:pt x="0" y="6856871"/>
                  <a:pt x="0" y="6713556"/>
                </a:cubicBezTo>
                <a:lnTo>
                  <a:pt x="0" y="6686734"/>
                </a:lnTo>
                <a:lnTo>
                  <a:pt x="0" y="686427"/>
                </a:lnTo>
                <a:lnTo>
                  <a:pt x="0" y="259495"/>
                </a:lnTo>
                <a:cubicBezTo>
                  <a:pt x="0" y="116180"/>
                  <a:pt x="116180" y="0"/>
                  <a:pt x="259495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254250">
              <a:lnSpc>
                <a:spcPct val="150000"/>
              </a:lnSpc>
              <a:spcAft>
                <a:spcPts val="600"/>
              </a:spcAft>
            </a:pPr>
            <a:r>
              <a:rPr kumimoji="1" lang="ja-JP" altLang="en-US" sz="1100" b="1" u="sng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以下の書類は全員が必ず準備してください。</a:t>
            </a:r>
          </a:p>
          <a:p>
            <a:pPr marL="54000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戸籍全部事項証明書（戸籍謄本）　または　婚姻届受理証明書</a:t>
            </a:r>
          </a:p>
          <a:p>
            <a:pPr marL="54000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夫婦両方の課税（所得）証明書　または　非課税証明書　</a:t>
            </a:r>
            <a: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※1</a:t>
            </a:r>
            <a:endParaRPr kumimoji="1" lang="ja-JP" altLang="en-US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54250" defTabSz="180000">
              <a:lnSpc>
                <a:spcPct val="150000"/>
              </a:lnSpc>
              <a:spcAft>
                <a:spcPts val="600"/>
              </a:spcAft>
            </a:pPr>
            <a:r>
              <a:rPr kumimoji="1" lang="en-US" altLang="ja-JP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※1	</a:t>
            </a:r>
            <a:r>
              <a:rPr kumimoji="1" lang="ja-JP" altLang="en-US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令和７年６月までにご申請いただく場合は、「令和６年度」（令和５年中の所得が記載）、</a:t>
            </a:r>
            <a:br>
              <a:rPr kumimoji="1" lang="en-US" altLang="ja-JP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en-US" altLang="ja-JP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7</a:t>
            </a:r>
            <a:r>
              <a:rPr kumimoji="1" lang="ja-JP" altLang="en-US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月以降にご申請いただく場合は、「令和</a:t>
            </a:r>
            <a:r>
              <a:rPr kumimoji="1" lang="en-US" altLang="ja-JP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年度」（令和</a:t>
            </a:r>
            <a:r>
              <a:rPr kumimoji="1" lang="en-US" altLang="ja-JP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年中の所得が記載）の証明書が必要です。</a:t>
            </a:r>
            <a:br>
              <a:rPr kumimoji="1" lang="en-US" altLang="ja-JP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en-US" altLang="ja-JP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kumimoji="1" lang="ja-JP" altLang="en-US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ただし、成田市で課税（非課税）証明書の発行が可能な方は、提出いただく必要はありません。</a:t>
            </a:r>
            <a:endParaRPr kumimoji="1" lang="en-US" altLang="ja-JP" sz="105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54250">
              <a:lnSpc>
                <a:spcPct val="150000"/>
              </a:lnSpc>
              <a:spcAft>
                <a:spcPts val="600"/>
              </a:spcAft>
            </a:pPr>
            <a:r>
              <a:rPr kumimoji="1" lang="ja-JP" altLang="en-US" sz="1100" b="1" u="sng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以下の書類は該当する場合に準備してください。</a:t>
            </a:r>
            <a:endParaRPr kumimoji="1" lang="en-US" altLang="ja-JP" sz="1100" b="1" u="sng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54000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奨学金を返済している場合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9720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奨学金返還証明書等　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540000" indent="-285750">
              <a:lnSpc>
                <a:spcPct val="150000"/>
              </a:lnSpc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住宅の取得費用を申請する場合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9720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住宅の売買契約書　または　工事請負契約書　</a:t>
            </a:r>
            <a: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※</a:t>
            </a: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9720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住宅の引き渡し証明書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9720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住宅取得費用の領収書等</a:t>
            </a:r>
          </a:p>
          <a:p>
            <a:pPr marL="540000" indent="-284400">
              <a:lnSpc>
                <a:spcPct val="150000"/>
              </a:lnSpc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住宅の賃貸借費用を申請する場合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9720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住宅の賃貸借契約書　</a:t>
            </a:r>
            <a: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</a:p>
          <a:p>
            <a:pPr marL="99720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家賃等の領収書等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9720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住宅手当の金額が分かる書類（勤務先等から住宅手当を受けている場合のみ）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540000" indent="-284400">
              <a:lnSpc>
                <a:spcPct val="150000"/>
              </a:lnSpc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引越費用を申請する場合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9720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引越費用の領収書等　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540000" indent="-284400">
              <a:lnSpc>
                <a:spcPct val="150000"/>
              </a:lnSpc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住宅のリフォーム費用を申請する場合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9720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工事請負契約書　または　請書　</a:t>
            </a:r>
            <a: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※</a:t>
            </a: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97200" lvl="1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住宅リフォーム費用の領収書等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712800" lvl="1" defTabSz="72000">
              <a:lnSpc>
                <a:spcPct val="150000"/>
              </a:lnSpc>
            </a:pPr>
            <a:r>
              <a:rPr kumimoji="1" lang="en-US" altLang="ja-JP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kumimoji="1" lang="en-US" altLang="ja-JP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kumimoji="1" lang="ja-JP" altLang="en-US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婚姻日以前に住宅の引き渡しや、リフォームを実施している場合には、</a:t>
            </a:r>
            <a:endParaRPr kumimoji="1" lang="en-US" altLang="ja-JP" sz="105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712800" lvl="1" defTabSz="72000">
              <a:lnSpc>
                <a:spcPct val="150000"/>
              </a:lnSpc>
            </a:pPr>
            <a:r>
              <a:rPr kumimoji="1" lang="en-US" altLang="ja-JP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		</a:t>
            </a:r>
            <a:r>
              <a:rPr kumimoji="1" lang="ja-JP" altLang="en-US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原則として、婚姻日から</a:t>
            </a:r>
            <a:r>
              <a:rPr kumimoji="1" lang="en-US" altLang="ja-JP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年以内であることが条件となります。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9B9E8DF-45AE-4F92-B118-DAEFE01E8ED1}"/>
              </a:ext>
            </a:extLst>
          </p:cNvPr>
          <p:cNvSpPr/>
          <p:nvPr/>
        </p:nvSpPr>
        <p:spPr bwMode="auto">
          <a:xfrm>
            <a:off x="194850" y="240353"/>
            <a:ext cx="3686521" cy="3002303"/>
          </a:xfrm>
          <a:prstGeom prst="roundRect">
            <a:avLst>
              <a:gd name="adj" fmla="val 9994"/>
            </a:avLst>
          </a:prstGeom>
          <a:solidFill>
            <a:schemeClr val="bg1"/>
          </a:solidFill>
          <a:ln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marL="360000" indent="-2844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年１月１日から令和</a:t>
            </a:r>
            <a: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年３月３１日までの</a:t>
            </a:r>
            <a:b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期間に婚姻している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婚姻届出日において夫婦ともに３９歳以下である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夫婦の合計所得が５００万円未満である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夫婦双方又は一方が補助対象の住宅に住民登録をしている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申請日より</a:t>
            </a:r>
            <a: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年以上、継続して成田市に居住する</a:t>
            </a:r>
            <a:b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意思がある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市税の滞納がない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285750">
              <a:lnSpc>
                <a:spcPct val="150000"/>
              </a:lnSpc>
              <a:buFont typeface="BIZ UDPゴシック" panose="020B0400000000000000" pitchFamily="50" charset="-128"/>
              <a:buChar char="※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その他にも要件がありますので、くわしくは</a:t>
            </a:r>
            <a:b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成田市ホームページをご確認ください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0F9CB83-52A3-C2A0-344A-EB228427C2DE}"/>
              </a:ext>
            </a:extLst>
          </p:cNvPr>
          <p:cNvSpPr txBox="1"/>
          <p:nvPr/>
        </p:nvSpPr>
        <p:spPr bwMode="white">
          <a:xfrm>
            <a:off x="29750" y="40298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n w="10160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主な要件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AEAFAE9-3FD9-E914-2F64-116A5AA8C4DE}"/>
              </a:ext>
            </a:extLst>
          </p:cNvPr>
          <p:cNvSpPr txBox="1"/>
          <p:nvPr/>
        </p:nvSpPr>
        <p:spPr bwMode="gray">
          <a:xfrm>
            <a:off x="29750" y="40298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主な要件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03EF6CB-4EEA-5711-462A-935C3825B9C3}"/>
              </a:ext>
            </a:extLst>
          </p:cNvPr>
          <p:cNvSpPr txBox="1"/>
          <p:nvPr/>
        </p:nvSpPr>
        <p:spPr bwMode="white">
          <a:xfrm>
            <a:off x="29750" y="3242656"/>
            <a:ext cx="2451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n w="10160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ご用意いただく書類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392BB4A-555C-ACCF-872C-B2220602444F}"/>
              </a:ext>
            </a:extLst>
          </p:cNvPr>
          <p:cNvSpPr txBox="1"/>
          <p:nvPr/>
        </p:nvSpPr>
        <p:spPr bwMode="gray">
          <a:xfrm>
            <a:off x="29750" y="3242656"/>
            <a:ext cx="2451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ご用意いただく書類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0C208E1F-8E7F-5DAE-476A-8B1446EBDEE1}"/>
              </a:ext>
            </a:extLst>
          </p:cNvPr>
          <p:cNvSpPr/>
          <p:nvPr/>
        </p:nvSpPr>
        <p:spPr bwMode="auto">
          <a:xfrm>
            <a:off x="4133809" y="240353"/>
            <a:ext cx="3267479" cy="3506148"/>
          </a:xfrm>
          <a:prstGeom prst="roundRect">
            <a:avLst>
              <a:gd name="adj" fmla="val 7932"/>
            </a:avLst>
          </a:prstGeom>
          <a:solidFill>
            <a:schemeClr val="bg1"/>
          </a:solidFill>
          <a:ln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marL="72000">
              <a:lnSpc>
                <a:spcPct val="150000"/>
              </a:lnSpc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</a:t>
            </a:r>
            <a: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日から令和</a:t>
            </a:r>
            <a: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日の間に</a:t>
            </a:r>
            <a:b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支払った以下の費用</a:t>
            </a:r>
          </a:p>
          <a:p>
            <a:pPr marL="36000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住宅取得費（建物工事費用・購入費用）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284400">
              <a:lnSpc>
                <a:spcPct val="150000"/>
              </a:lnSpc>
              <a:buFont typeface="BIZ UDPゴシック" panose="020B0400000000000000" pitchFamily="50" charset="-128"/>
              <a:buChar char="※"/>
            </a:pPr>
            <a:r>
              <a:rPr kumimoji="1" lang="ja-JP" altLang="en-US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土地取得費用・手数料・利息は含めない</a:t>
            </a:r>
            <a:endParaRPr kumimoji="1" lang="en-US" altLang="ja-JP" sz="105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住宅賃借費（賃料・敷金・礼金・共益費・</a:t>
            </a:r>
            <a:br>
              <a:rPr kumimoji="1" lang="en-US" altLang="ja-JP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仲介手数料）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引越業者や運送業者に支払った引越費用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ja-JP" altLang="en-US" sz="110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住宅のリフォーム費用</a:t>
            </a:r>
            <a:endParaRPr kumimoji="1" lang="en-US" altLang="ja-JP" sz="110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284400">
              <a:lnSpc>
                <a:spcPct val="150000"/>
              </a:lnSpc>
              <a:buFont typeface="BIZ UDPゴシック" panose="020B0400000000000000" pitchFamily="50" charset="-128"/>
              <a:buChar char="※"/>
            </a:pPr>
            <a:r>
              <a:rPr kumimoji="1" lang="ja-JP" altLang="en-US" sz="1050" b="1" dirty="0">
                <a:solidFill>
                  <a:srgbClr val="59595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倉庫、車庫に係る工事費用、門、フェンス、植栽等の外構に係る工事費用、エアコン、洗濯機等の家電購入・設置に係る費用は対象外</a:t>
            </a:r>
            <a:endParaRPr kumimoji="1" lang="en-US" altLang="ja-JP" sz="1050" b="1" dirty="0">
              <a:solidFill>
                <a:srgbClr val="59595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8831C-FCEF-C1AA-37F6-CD8D802A0926}"/>
              </a:ext>
            </a:extLst>
          </p:cNvPr>
          <p:cNvSpPr txBox="1"/>
          <p:nvPr/>
        </p:nvSpPr>
        <p:spPr bwMode="white">
          <a:xfrm>
            <a:off x="3968709" y="40298"/>
            <a:ext cx="27350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n w="10160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補助の対象となる費用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99DE666-8C4C-1A82-520D-16B6F34908DB}"/>
              </a:ext>
            </a:extLst>
          </p:cNvPr>
          <p:cNvSpPr txBox="1"/>
          <p:nvPr/>
        </p:nvSpPr>
        <p:spPr bwMode="gray">
          <a:xfrm>
            <a:off x="3968709" y="40298"/>
            <a:ext cx="27350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補助の対象となる費用</a:t>
            </a:r>
          </a:p>
        </p:txBody>
      </p:sp>
    </p:spTree>
    <p:extLst>
      <p:ext uri="{BB962C8B-B14F-4D97-AF65-F5344CB8AC3E}">
        <p14:creationId xmlns:p14="http://schemas.microsoft.com/office/powerpoint/2010/main" val="3443776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709</Words>
  <PresentationFormat>ユーザー設定</PresentationFormat>
  <Paragraphs>78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