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6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31C"/>
    <a:srgbClr val="FF6600"/>
    <a:srgbClr val="FF3300"/>
    <a:srgbClr val="3C3B20"/>
    <a:srgbClr val="FF9933"/>
    <a:srgbClr val="A86ED4"/>
    <a:srgbClr val="4D4C29"/>
    <a:srgbClr val="FADD06"/>
    <a:srgbClr val="FFCC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86418"/>
  </p:normalViewPr>
  <p:slideViewPr>
    <p:cSldViewPr snapToGrid="0">
      <p:cViewPr varScale="1">
        <p:scale>
          <a:sx n="58" d="100"/>
          <a:sy n="58" d="100"/>
        </p:scale>
        <p:origin x="2436" y="7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8" rIns="91577" bIns="4578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77" tIns="45788" rIns="91577" bIns="4578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6" cy="498692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26B08530-0E87-48A3-B8B3-C5776D7F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82" y="504226"/>
            <a:ext cx="6463407" cy="504056"/>
          </a:xfrm>
          <a:prstGeom prst="rect">
            <a:avLst/>
          </a:prstGeom>
          <a:solidFill>
            <a:srgbClr val="AEAA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ja-JP" alt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送信先　</a:t>
            </a:r>
            <a:r>
              <a:rPr 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FAX</a:t>
            </a:r>
            <a:r>
              <a:rPr lang="ja-JP" alt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：０４７６</a:t>
            </a:r>
            <a:r>
              <a:rPr 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-</a:t>
            </a:r>
            <a:r>
              <a:rPr lang="ja-JP" alt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２４</a:t>
            </a:r>
            <a:r>
              <a:rPr 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-</a:t>
            </a:r>
            <a:r>
              <a:rPr lang="ja-JP" altLang="en-US" sz="2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２３６７ 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EFEEC1C-F89D-4771-B67A-7276AB62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55" y="3838613"/>
            <a:ext cx="675144" cy="514350"/>
          </a:xfrm>
          <a:prstGeom prst="rect">
            <a:avLst/>
          </a:prstGeom>
          <a:solidFill>
            <a:srgbClr val="AEAA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dist"/>
            <a:r>
              <a:rPr lang="ja-JP" altLang="en-US" sz="1600" b="1" kern="100" dirty="0">
                <a:latin typeface="Century"/>
                <a:ea typeface="ＭＳ 明朝"/>
                <a:cs typeface="Times New Roman"/>
              </a:rPr>
              <a:t>日時</a:t>
            </a:r>
            <a:endParaRPr lang="ja-JP" altLang="en-US" sz="1600" kern="100" dirty="0">
              <a:latin typeface="Century"/>
              <a:ea typeface="ＭＳ 明朝"/>
              <a:cs typeface="Times New Roman"/>
            </a:endParaRPr>
          </a:p>
          <a:p>
            <a:pPr algn="ctr"/>
            <a:r>
              <a:rPr lang="en-US" sz="500" kern="100" dirty="0">
                <a:latin typeface="Century"/>
                <a:ea typeface="ＭＳ 明朝"/>
                <a:cs typeface="Times New Roman"/>
              </a:rPr>
              <a:t> </a:t>
            </a:r>
            <a:endParaRPr lang="ja-JP" altLang="en-US" sz="105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0DDAC454-79A9-429F-AE45-203C4BBDD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10" y="2986864"/>
            <a:ext cx="675144" cy="514350"/>
          </a:xfrm>
          <a:prstGeom prst="rect">
            <a:avLst/>
          </a:prstGeom>
          <a:solidFill>
            <a:srgbClr val="AEAA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dist"/>
            <a:r>
              <a:rPr lang="ja-JP" altLang="en-US" sz="1600" b="1" kern="100" dirty="0">
                <a:latin typeface="Century"/>
                <a:ea typeface="ＭＳ 明朝"/>
                <a:cs typeface="Times New Roman"/>
              </a:rPr>
              <a:t>講演</a:t>
            </a:r>
            <a:endParaRPr lang="ja-JP" altLang="en-US" sz="1100" kern="100" dirty="0">
              <a:latin typeface="Century"/>
              <a:ea typeface="ＭＳ 明朝"/>
              <a:cs typeface="Times New Roman"/>
            </a:endParaRPr>
          </a:p>
          <a:p>
            <a:pPr algn="dist"/>
            <a:r>
              <a:rPr lang="en-US" sz="500" kern="100" dirty="0">
                <a:latin typeface="Century"/>
                <a:ea typeface="ＭＳ 明朝"/>
                <a:cs typeface="Times New Roman"/>
              </a:rPr>
              <a:t> </a:t>
            </a:r>
            <a:endParaRPr lang="ja-JP" altLang="en-US" sz="105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94B700-B357-4696-AACD-9B484CD02793}"/>
              </a:ext>
            </a:extLst>
          </p:cNvPr>
          <p:cNvSpPr txBox="1"/>
          <p:nvPr/>
        </p:nvSpPr>
        <p:spPr>
          <a:xfrm>
            <a:off x="1315999" y="1266470"/>
            <a:ext cx="5143571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成田市介護保険課　地域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包括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ケア推進係　行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B5A5E1-4C32-4E77-B534-0A82D5328DED}"/>
              </a:ext>
            </a:extLst>
          </p:cNvPr>
          <p:cNvSpPr txBox="1"/>
          <p:nvPr/>
        </p:nvSpPr>
        <p:spPr>
          <a:xfrm>
            <a:off x="1678260" y="2114695"/>
            <a:ext cx="567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地域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包括ケア講演会参加申込書</a:t>
            </a:r>
            <a:endParaRPr lang="ja-JP" altLang="en-US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4F3484BD-1F81-4A7E-8D88-07DEFB0A0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194" y="3988627"/>
            <a:ext cx="5936225" cy="364336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indent="178435" algn="just"/>
            <a:r>
              <a:rPr lang="ja-JP" altLang="en-US" b="1" kern="100" dirty="0">
                <a:latin typeface="Century"/>
                <a:ea typeface="ＭＳ 明朝"/>
                <a:cs typeface="Times New Roman"/>
              </a:rPr>
              <a:t>令和６年２月１０日（土）午後２時～３時３０分</a:t>
            </a:r>
            <a:endParaRPr lang="ja-JP" altLang="en-US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en-US" sz="1050" kern="100" dirty="0">
                <a:latin typeface="Century"/>
                <a:ea typeface="ＭＳ 明朝"/>
                <a:cs typeface="Times New Roman"/>
              </a:rPr>
              <a:t> </a:t>
            </a:r>
            <a:endParaRPr lang="ja-JP" altLang="en-US" sz="105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FEF29DBE-3CE7-44DA-8691-06847426B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648" y="2756542"/>
            <a:ext cx="6631927" cy="973897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indent="178435"/>
            <a:r>
              <a:rPr lang="ja-JP" altLang="en-US" b="1" kern="100" dirty="0">
                <a:latin typeface="Century"/>
                <a:ea typeface="ＭＳ 明朝"/>
                <a:cs typeface="Times New Roman"/>
              </a:rPr>
              <a:t>「人生</a:t>
            </a:r>
            <a:r>
              <a:rPr lang="en-US" altLang="ja-JP" b="1" kern="100" dirty="0">
                <a:latin typeface="Century"/>
                <a:ea typeface="ＭＳ 明朝"/>
                <a:cs typeface="Times New Roman"/>
              </a:rPr>
              <a:t>100</a:t>
            </a:r>
            <a:r>
              <a:rPr lang="ja-JP" altLang="en-US" b="1" kern="100" dirty="0">
                <a:latin typeface="Century"/>
                <a:ea typeface="ＭＳ 明朝"/>
                <a:cs typeface="Times New Roman"/>
              </a:rPr>
              <a:t>年時代を元気に楽しく生きる</a:t>
            </a:r>
            <a:r>
              <a:rPr lang="ja-JP" altLang="en-US" b="1" kern="100" dirty="0" smtClean="0">
                <a:latin typeface="Century"/>
                <a:ea typeface="ＭＳ 明朝"/>
                <a:cs typeface="Times New Roman"/>
              </a:rPr>
              <a:t>コツ</a:t>
            </a:r>
            <a:endParaRPr lang="en-US" altLang="ja-JP" b="1" kern="100" dirty="0" smtClean="0">
              <a:latin typeface="Century"/>
              <a:ea typeface="ＭＳ 明朝"/>
              <a:cs typeface="Times New Roman"/>
            </a:endParaRPr>
          </a:p>
          <a:p>
            <a:pPr indent="178435"/>
            <a:r>
              <a:rPr lang="ja-JP" altLang="en-US" sz="1800" b="1" kern="100" dirty="0" smtClean="0">
                <a:latin typeface="Century"/>
                <a:ea typeface="ＭＳ 明朝"/>
                <a:cs typeface="Times New Roman"/>
              </a:rPr>
              <a:t>　～</a:t>
            </a:r>
            <a:r>
              <a:rPr lang="ja-JP" altLang="en-US" sz="1800" b="1" kern="100" dirty="0">
                <a:latin typeface="Century"/>
                <a:ea typeface="ＭＳ 明朝"/>
                <a:cs typeface="Times New Roman"/>
              </a:rPr>
              <a:t>最先端の医学研究から分かる 健やかな老いへの</a:t>
            </a:r>
            <a:r>
              <a:rPr lang="ja-JP" altLang="en-US" sz="1800" b="1" kern="100" dirty="0" smtClean="0">
                <a:latin typeface="Century"/>
                <a:ea typeface="ＭＳ 明朝"/>
                <a:cs typeface="Times New Roman"/>
              </a:rPr>
              <a:t>備え～」</a:t>
            </a:r>
            <a:endParaRPr lang="ja-JP" altLang="en-US" sz="1800" b="1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24ED8F18-D686-4003-9CB4-3258A1EE4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934" y="9227745"/>
            <a:ext cx="5000625" cy="12560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3000"/>
              </a:lnSpc>
            </a:pPr>
            <a:r>
              <a:rPr lang="ja-JP" alt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成田市花崎町</a:t>
            </a:r>
            <a:r>
              <a:rPr 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760</a:t>
            </a:r>
            <a:r>
              <a:rPr lang="ja-JP" alt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番地</a:t>
            </a:r>
            <a:endParaRPr lang="ja-JP" altLang="en-US" sz="1800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  <a:p>
            <a:pPr algn="just">
              <a:lnSpc>
                <a:spcPts val="3000"/>
              </a:lnSpc>
            </a:pPr>
            <a:r>
              <a:rPr lang="ja-JP" alt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成田市福祉部介護保険課　（担当　莊司・寺嶋）</a:t>
            </a:r>
            <a:endParaRPr lang="ja-JP" altLang="en-US" sz="1800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  <a:p>
            <a:pPr algn="just">
              <a:lnSpc>
                <a:spcPts val="3000"/>
              </a:lnSpc>
            </a:pPr>
            <a:r>
              <a:rPr 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TEL</a:t>
            </a:r>
            <a:r>
              <a:rPr lang="ja-JP" alt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：</a:t>
            </a:r>
            <a:r>
              <a:rPr 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0476-20-1545</a:t>
            </a:r>
            <a:endParaRPr lang="ja-JP" altLang="en-US" sz="1800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  <a:p>
            <a:pPr algn="just"/>
            <a:r>
              <a:rPr lang="en-US" sz="1050" kern="100" dirty="0">
                <a:latin typeface="Century"/>
                <a:ea typeface="ＭＳ 明朝"/>
                <a:cs typeface="Times New Roman"/>
              </a:rPr>
              <a:t> </a:t>
            </a:r>
            <a:endParaRPr lang="ja-JP" altLang="en-US" sz="105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DF5CB662-6D34-4976-8289-A1EA750C4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08" y="9378369"/>
            <a:ext cx="1276350" cy="961390"/>
          </a:xfrm>
          <a:prstGeom prst="rect">
            <a:avLst/>
          </a:prstGeom>
          <a:solidFill>
            <a:srgbClr val="AEAA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ja-JP" altLang="en-US" sz="1600" b="1" kern="0" spc="465" dirty="0">
                <a:latin typeface="Century"/>
                <a:ea typeface="ＭＳ 明朝"/>
                <a:cs typeface="Times New Roman"/>
              </a:rPr>
              <a:t>お問合せ</a:t>
            </a:r>
            <a:endParaRPr lang="ja-JP" altLang="en-US" sz="1600" kern="100" dirty="0">
              <a:latin typeface="Century"/>
              <a:ea typeface="ＭＳ 明朝"/>
              <a:cs typeface="Times New Roman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EF64CD7B-0443-4808-91B8-04E244AA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47858"/>
              </p:ext>
            </p:extLst>
          </p:nvPr>
        </p:nvGraphicFramePr>
        <p:xfrm>
          <a:off x="557337" y="5462900"/>
          <a:ext cx="6694068" cy="3288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3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439">
                  <a:extLst>
                    <a:ext uri="{9D8B030D-6E8A-4147-A177-3AD203B41FA5}">
                      <a16:colId xmlns:a16="http://schemas.microsoft.com/office/drawing/2014/main" val="510722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参加者氏名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所属団体名または住所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託児希望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ctr"/>
                      <a:r>
                        <a:rPr kumimoji="1" lang="ja-JP" altLang="en-US" sz="15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（お名前・満年齢）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C2C4B203-84F5-48FF-8009-07664B75F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10" y="4690362"/>
            <a:ext cx="675144" cy="514350"/>
          </a:xfrm>
          <a:prstGeom prst="rect">
            <a:avLst/>
          </a:prstGeom>
          <a:solidFill>
            <a:srgbClr val="AEAA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dist"/>
            <a:r>
              <a:rPr lang="ja-JP" altLang="en-US" sz="1600" b="1" kern="100" dirty="0">
                <a:latin typeface="Century"/>
                <a:ea typeface="ＭＳ 明朝"/>
                <a:cs typeface="Times New Roman"/>
              </a:rPr>
              <a:t>申込</a:t>
            </a:r>
            <a:endParaRPr lang="ja-JP" altLang="en-US" sz="1100" kern="100" dirty="0">
              <a:latin typeface="Century"/>
              <a:ea typeface="ＭＳ 明朝"/>
              <a:cs typeface="Times New Roman"/>
            </a:endParaRPr>
          </a:p>
          <a:p>
            <a:pPr algn="ctr"/>
            <a:r>
              <a:rPr lang="en-US" sz="500" kern="100" dirty="0">
                <a:latin typeface="Century"/>
                <a:ea typeface="ＭＳ 明朝"/>
                <a:cs typeface="Times New Roman"/>
              </a:rPr>
              <a:t> </a:t>
            </a:r>
            <a:endParaRPr lang="ja-JP" altLang="en-US" sz="105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AF0464F-FB18-471B-8B52-0ACFE3D02B21}"/>
              </a:ext>
            </a:extLst>
          </p:cNvPr>
          <p:cNvSpPr txBox="1"/>
          <p:nvPr/>
        </p:nvSpPr>
        <p:spPr>
          <a:xfrm>
            <a:off x="1315999" y="4747033"/>
            <a:ext cx="486383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令和６年</a:t>
            </a:r>
            <a:r>
              <a:rPr kumimoji="1" lang="ja-JP" altLang="en-US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２月</a:t>
            </a:r>
            <a:r>
              <a:rPr lang="ja-JP" altLang="en-US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８日</a:t>
            </a:r>
            <a:r>
              <a:rPr lang="en-US" altLang="ja-JP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木</a:t>
            </a:r>
            <a:r>
              <a:rPr lang="en-US" altLang="ja-JP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まで</a:t>
            </a:r>
            <a:endParaRPr kumimoji="1" lang="ja-JP" altLang="en-US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495285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115</Words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Ｐ明朝</vt:lpstr>
      <vt:lpstr>ＭＳ 明朝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